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7" r:id="rId4"/>
    <p:sldId id="259" r:id="rId5"/>
    <p:sldId id="266" r:id="rId6"/>
    <p:sldId id="274" r:id="rId7"/>
    <p:sldId id="275" r:id="rId8"/>
    <p:sldId id="276" r:id="rId9"/>
    <p:sldId id="261" r:id="rId10"/>
    <p:sldId id="268" r:id="rId11"/>
    <p:sldId id="269" r:id="rId12"/>
    <p:sldId id="278" r:id="rId13"/>
    <p:sldId id="279" r:id="rId14"/>
    <p:sldId id="277" r:id="rId15"/>
    <p:sldId id="272" r:id="rId16"/>
    <p:sldId id="271" r:id="rId17"/>
    <p:sldId id="273" r:id="rId18"/>
    <p:sldId id="263" r:id="rId19"/>
    <p:sldId id="262" r:id="rId20"/>
    <p:sldId id="280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2AF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113" d="100"/>
          <a:sy n="113" d="100"/>
        </p:scale>
        <p:origin x="92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DB3C00-A65D-458A-B703-A9B11D2E61C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50A2C4-131E-4616-98AD-45FB0CE40E7C}">
      <dgm:prSet phldrT="[Текст]" custT="1"/>
      <dgm:spPr/>
      <dgm:t>
        <a:bodyPr/>
        <a:lstStyle/>
        <a:p>
          <a:r>
            <a:rPr lang="ru-RU" sz="1500" b="1" dirty="0" smtClean="0">
              <a:solidFill>
                <a:srgbClr val="FFFF00"/>
              </a:solidFill>
            </a:rPr>
            <a:t>Переосмысление</a:t>
          </a:r>
          <a:r>
            <a:rPr lang="ru-RU" sz="1500" dirty="0" smtClean="0"/>
            <a:t> управленческой и педагогической деятельности: </a:t>
          </a:r>
          <a:r>
            <a:rPr lang="ru-RU" sz="1500" i="0" dirty="0" smtClean="0"/>
            <a:t>проектирование стратегии перевода педагогов в новую профессиональную позицию, создания условий для осознания и принятия педагогами новых профессиональных смыслов</a:t>
          </a:r>
          <a:endParaRPr lang="ru-RU" sz="1500" i="0" dirty="0"/>
        </a:p>
      </dgm:t>
    </dgm:pt>
    <dgm:pt modelId="{A16B6F39-8EC6-48AA-9CFA-565D91D5977A}" type="parTrans" cxnId="{3CC6C5AC-57E3-4993-94E2-35C7463A20E3}">
      <dgm:prSet/>
      <dgm:spPr/>
      <dgm:t>
        <a:bodyPr/>
        <a:lstStyle/>
        <a:p>
          <a:endParaRPr lang="ru-RU"/>
        </a:p>
      </dgm:t>
    </dgm:pt>
    <dgm:pt modelId="{80968ADE-0FB8-41F9-B144-58A7632A4EBD}" type="sibTrans" cxnId="{3CC6C5AC-57E3-4993-94E2-35C7463A20E3}">
      <dgm:prSet/>
      <dgm:spPr/>
      <dgm:t>
        <a:bodyPr/>
        <a:lstStyle/>
        <a:p>
          <a:endParaRPr lang="ru-RU"/>
        </a:p>
      </dgm:t>
    </dgm:pt>
    <dgm:pt modelId="{ECD1BC16-4679-47B9-A8CB-C4CB16DCFFF4}">
      <dgm:prSet phldrT="[Текст]" custT="1"/>
      <dgm:spPr/>
      <dgm:t>
        <a:bodyPr/>
        <a:lstStyle/>
        <a:p>
          <a:r>
            <a:rPr lang="ru-RU" sz="1500" b="1" dirty="0" smtClean="0">
              <a:solidFill>
                <a:srgbClr val="FFFF00"/>
              </a:solidFill>
            </a:rPr>
            <a:t>Неготовность</a:t>
          </a:r>
          <a:r>
            <a:rPr lang="ru-RU" sz="1500" dirty="0" smtClean="0"/>
            <a:t> руководителей и педагогов к разработке и реализации процесса обучения с учётом современных тенденций и потребностей, к отбору содержания образования, освоению эффективных педагогических технологий и методик</a:t>
          </a:r>
          <a:endParaRPr lang="ru-RU" sz="1500" dirty="0"/>
        </a:p>
      </dgm:t>
    </dgm:pt>
    <dgm:pt modelId="{352D3B9A-D21A-4A40-A69D-3E83F574E9D4}" type="parTrans" cxnId="{09B6BB4B-4CCC-4B1A-96CC-FFC5D95921AE}">
      <dgm:prSet/>
      <dgm:spPr/>
      <dgm:t>
        <a:bodyPr/>
        <a:lstStyle/>
        <a:p>
          <a:endParaRPr lang="ru-RU"/>
        </a:p>
      </dgm:t>
    </dgm:pt>
    <dgm:pt modelId="{2B1E8EF4-2B1B-42D3-AF1D-DB1B776A70B9}" type="sibTrans" cxnId="{09B6BB4B-4CCC-4B1A-96CC-FFC5D95921AE}">
      <dgm:prSet/>
      <dgm:spPr/>
      <dgm:t>
        <a:bodyPr/>
        <a:lstStyle/>
        <a:p>
          <a:endParaRPr lang="ru-RU"/>
        </a:p>
      </dgm:t>
    </dgm:pt>
    <dgm:pt modelId="{72CC7DA7-11F5-4D1E-80B6-0FA92984AA8A}">
      <dgm:prSet phldrT="[Текст]" custT="1"/>
      <dgm:spPr/>
      <dgm:t>
        <a:bodyPr/>
        <a:lstStyle/>
        <a:p>
          <a:r>
            <a:rPr lang="ru-RU" sz="1500" b="1" dirty="0" smtClean="0">
              <a:solidFill>
                <a:srgbClr val="FFFF00"/>
              </a:solidFill>
            </a:rPr>
            <a:t>Развитие</a:t>
          </a:r>
          <a:r>
            <a:rPr lang="ru-RU" sz="1500" dirty="0" smtClean="0"/>
            <a:t> профессиональных компетентностей педагогических и управленческих кадров </a:t>
          </a:r>
          <a:r>
            <a:rPr lang="ru-RU" sz="1500" b="1" dirty="0" smtClean="0">
              <a:solidFill>
                <a:srgbClr val="FFFF00"/>
              </a:solidFill>
            </a:rPr>
            <a:t>не может ограничиваться только курсами повышения квалификации</a:t>
          </a:r>
          <a:endParaRPr lang="ru-RU" sz="1500" b="1" dirty="0">
            <a:solidFill>
              <a:srgbClr val="FFFF00"/>
            </a:solidFill>
          </a:endParaRPr>
        </a:p>
      </dgm:t>
    </dgm:pt>
    <dgm:pt modelId="{F13B6D15-A7BF-4759-A72A-2518CD20832A}" type="parTrans" cxnId="{8C25BB3F-4647-45B4-8DD3-F37D261BB9BE}">
      <dgm:prSet/>
      <dgm:spPr/>
      <dgm:t>
        <a:bodyPr/>
        <a:lstStyle/>
        <a:p>
          <a:endParaRPr lang="ru-RU"/>
        </a:p>
      </dgm:t>
    </dgm:pt>
    <dgm:pt modelId="{34C769F9-2CEE-4E3D-8DD1-74F2DBAE44C1}" type="sibTrans" cxnId="{8C25BB3F-4647-45B4-8DD3-F37D261BB9BE}">
      <dgm:prSet/>
      <dgm:spPr/>
      <dgm:t>
        <a:bodyPr/>
        <a:lstStyle/>
        <a:p>
          <a:endParaRPr lang="ru-RU"/>
        </a:p>
      </dgm:t>
    </dgm:pt>
    <dgm:pt modelId="{44C3C121-BB52-4F6D-809F-5DE086AC8645}">
      <dgm:prSet custT="1"/>
      <dgm:spPr/>
      <dgm:t>
        <a:bodyPr/>
        <a:lstStyle/>
        <a:p>
          <a:r>
            <a:rPr lang="ru-RU" sz="1500" dirty="0" smtClean="0"/>
            <a:t>Неопределенность </a:t>
          </a:r>
          <a:r>
            <a:rPr lang="ru-RU" sz="1500" b="1" dirty="0" smtClean="0">
              <a:solidFill>
                <a:srgbClr val="FFFF00"/>
              </a:solidFill>
            </a:rPr>
            <a:t>статуса муниципальной методической службы</a:t>
          </a:r>
          <a:endParaRPr lang="ru-RU" sz="1500" b="1" dirty="0">
            <a:solidFill>
              <a:srgbClr val="FFFF00"/>
            </a:solidFill>
          </a:endParaRPr>
        </a:p>
      </dgm:t>
    </dgm:pt>
    <dgm:pt modelId="{08B27C62-D431-49B8-8040-74A4FDC4111F}" type="parTrans" cxnId="{653D6B86-4D00-48B7-8E0E-F09F5CF3CF21}">
      <dgm:prSet/>
      <dgm:spPr/>
      <dgm:t>
        <a:bodyPr/>
        <a:lstStyle/>
        <a:p>
          <a:endParaRPr lang="ru-RU"/>
        </a:p>
      </dgm:t>
    </dgm:pt>
    <dgm:pt modelId="{9C41722C-FAEE-407C-83B0-37FAB93AB865}" type="sibTrans" cxnId="{653D6B86-4D00-48B7-8E0E-F09F5CF3CF21}">
      <dgm:prSet/>
      <dgm:spPr/>
      <dgm:t>
        <a:bodyPr/>
        <a:lstStyle/>
        <a:p>
          <a:endParaRPr lang="ru-RU"/>
        </a:p>
      </dgm:t>
    </dgm:pt>
    <dgm:pt modelId="{09504C78-5D69-4041-89AA-388D6E8DC7C2}">
      <dgm:prSet custT="1"/>
      <dgm:spPr/>
      <dgm:t>
        <a:bodyPr/>
        <a:lstStyle/>
        <a:p>
          <a:r>
            <a:rPr lang="ru-RU" sz="1500" b="1" dirty="0" smtClean="0">
              <a:solidFill>
                <a:srgbClr val="FFFF00"/>
              </a:solidFill>
            </a:rPr>
            <a:t>Возрастает роль муниципальной методической службы </a:t>
          </a:r>
          <a:r>
            <a:rPr lang="ru-RU" sz="1500" dirty="0" smtClean="0"/>
            <a:t>как значимого фактора эффективности развития образования, как важного звена в системе практического сопровождения образовательной политики</a:t>
          </a:r>
          <a:endParaRPr lang="ru-RU" sz="1500" dirty="0"/>
        </a:p>
      </dgm:t>
    </dgm:pt>
    <dgm:pt modelId="{F36870FB-0E91-4710-8987-11E930F30B56}" type="sibTrans" cxnId="{ACA67397-5811-412E-9939-EDC1877C7C18}">
      <dgm:prSet/>
      <dgm:spPr/>
      <dgm:t>
        <a:bodyPr/>
        <a:lstStyle/>
        <a:p>
          <a:endParaRPr lang="ru-RU"/>
        </a:p>
      </dgm:t>
    </dgm:pt>
    <dgm:pt modelId="{87FBAC97-64B5-4AA4-B46B-95A7CA38A836}" type="parTrans" cxnId="{ACA67397-5811-412E-9939-EDC1877C7C18}">
      <dgm:prSet/>
      <dgm:spPr/>
      <dgm:t>
        <a:bodyPr/>
        <a:lstStyle/>
        <a:p>
          <a:endParaRPr lang="ru-RU"/>
        </a:p>
      </dgm:t>
    </dgm:pt>
    <dgm:pt modelId="{B004B6DE-A67E-4463-89AE-04F92958DC03}" type="pres">
      <dgm:prSet presAssocID="{05DB3C00-A65D-458A-B703-A9B11D2E61C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4241D26-04E8-4F41-8028-3D4815A51C71}" type="pres">
      <dgm:prSet presAssocID="{05DB3C00-A65D-458A-B703-A9B11D2E61C1}" presName="Name1" presStyleCnt="0"/>
      <dgm:spPr/>
    </dgm:pt>
    <dgm:pt modelId="{89A2D443-0521-49B6-9D02-288931CCE1C9}" type="pres">
      <dgm:prSet presAssocID="{05DB3C00-A65D-458A-B703-A9B11D2E61C1}" presName="cycle" presStyleCnt="0"/>
      <dgm:spPr/>
    </dgm:pt>
    <dgm:pt modelId="{A4FD8FCC-028B-4987-944A-08B9315E43CE}" type="pres">
      <dgm:prSet presAssocID="{05DB3C00-A65D-458A-B703-A9B11D2E61C1}" presName="srcNode" presStyleLbl="node1" presStyleIdx="0" presStyleCnt="5"/>
      <dgm:spPr/>
    </dgm:pt>
    <dgm:pt modelId="{E465CD25-8701-44EC-887A-07058F329BBA}" type="pres">
      <dgm:prSet presAssocID="{05DB3C00-A65D-458A-B703-A9B11D2E61C1}" presName="conn" presStyleLbl="parChTrans1D2" presStyleIdx="0" presStyleCnt="1"/>
      <dgm:spPr/>
      <dgm:t>
        <a:bodyPr/>
        <a:lstStyle/>
        <a:p>
          <a:endParaRPr lang="ru-RU"/>
        </a:p>
      </dgm:t>
    </dgm:pt>
    <dgm:pt modelId="{63E15A8C-B247-4AC4-97BF-0E85C6FB4018}" type="pres">
      <dgm:prSet presAssocID="{05DB3C00-A65D-458A-B703-A9B11D2E61C1}" presName="extraNode" presStyleLbl="node1" presStyleIdx="0" presStyleCnt="5"/>
      <dgm:spPr/>
    </dgm:pt>
    <dgm:pt modelId="{A2C73838-6639-4D7C-9DD6-68D5E47C8587}" type="pres">
      <dgm:prSet presAssocID="{05DB3C00-A65D-458A-B703-A9B11D2E61C1}" presName="dstNode" presStyleLbl="node1" presStyleIdx="0" presStyleCnt="5"/>
      <dgm:spPr/>
    </dgm:pt>
    <dgm:pt modelId="{9EB36E1A-8E0E-494C-96D9-85692AE48C88}" type="pres">
      <dgm:prSet presAssocID="{E850A2C4-131E-4616-98AD-45FB0CE40E7C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809C51-0DD7-4781-905E-FD7271AA92E4}" type="pres">
      <dgm:prSet presAssocID="{E850A2C4-131E-4616-98AD-45FB0CE40E7C}" presName="accent_1" presStyleCnt="0"/>
      <dgm:spPr/>
    </dgm:pt>
    <dgm:pt modelId="{1F398D28-0AA5-447A-B1C7-ED894D0B7051}" type="pres">
      <dgm:prSet presAssocID="{E850A2C4-131E-4616-98AD-45FB0CE40E7C}" presName="accentRepeatNode" presStyleLbl="solidFgAcc1" presStyleIdx="0" presStyleCnt="5"/>
      <dgm:spPr/>
    </dgm:pt>
    <dgm:pt modelId="{9A721F6F-D441-430F-8EE9-5D1C9C6A6F3E}" type="pres">
      <dgm:prSet presAssocID="{ECD1BC16-4679-47B9-A8CB-C4CB16DCFFF4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9E8CFF-BD0F-471E-888E-31D18C4C4D2E}" type="pres">
      <dgm:prSet presAssocID="{ECD1BC16-4679-47B9-A8CB-C4CB16DCFFF4}" presName="accent_2" presStyleCnt="0"/>
      <dgm:spPr/>
    </dgm:pt>
    <dgm:pt modelId="{96414A7D-9812-49E1-9603-448F4D7B9E62}" type="pres">
      <dgm:prSet presAssocID="{ECD1BC16-4679-47B9-A8CB-C4CB16DCFFF4}" presName="accentRepeatNode" presStyleLbl="solidFgAcc1" presStyleIdx="1" presStyleCnt="5"/>
      <dgm:spPr/>
    </dgm:pt>
    <dgm:pt modelId="{7A65DAFD-6E10-4B4D-B952-E8438BA2F3A0}" type="pres">
      <dgm:prSet presAssocID="{72CC7DA7-11F5-4D1E-80B6-0FA92984AA8A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E12F74-A929-4652-9E27-BC2F4A7FA641}" type="pres">
      <dgm:prSet presAssocID="{72CC7DA7-11F5-4D1E-80B6-0FA92984AA8A}" presName="accent_3" presStyleCnt="0"/>
      <dgm:spPr/>
    </dgm:pt>
    <dgm:pt modelId="{57D6CABC-81A6-4604-92DF-8F30A4844DCA}" type="pres">
      <dgm:prSet presAssocID="{72CC7DA7-11F5-4D1E-80B6-0FA92984AA8A}" presName="accentRepeatNode" presStyleLbl="solidFgAcc1" presStyleIdx="2" presStyleCnt="5"/>
      <dgm:spPr/>
    </dgm:pt>
    <dgm:pt modelId="{BD21CDCE-1623-4528-8E56-80CA18F3EE5C}" type="pres">
      <dgm:prSet presAssocID="{09504C78-5D69-4041-89AA-388D6E8DC7C2}" presName="text_4" presStyleLbl="node1" presStyleIdx="3" presStyleCnt="5" custScaleX="989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E1F24D-8C70-4CEE-B5A3-0A7071703359}" type="pres">
      <dgm:prSet presAssocID="{09504C78-5D69-4041-89AA-388D6E8DC7C2}" presName="accent_4" presStyleCnt="0"/>
      <dgm:spPr/>
    </dgm:pt>
    <dgm:pt modelId="{159FEF77-042F-4178-8578-BAE9D05C2B8D}" type="pres">
      <dgm:prSet presAssocID="{09504C78-5D69-4041-89AA-388D6E8DC7C2}" presName="accentRepeatNode" presStyleLbl="solidFgAcc1" presStyleIdx="3" presStyleCnt="5"/>
      <dgm:spPr/>
    </dgm:pt>
    <dgm:pt modelId="{8D8B6AF7-2406-486F-B9F3-05726BF04442}" type="pres">
      <dgm:prSet presAssocID="{44C3C121-BB52-4F6D-809F-5DE086AC8645}" presName="text_5" presStyleLbl="node1" presStyleIdx="4" presStyleCnt="5" custLinFactNeighborX="-158" custLinFactNeighborY="10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EDBF3D-3A4C-4FE3-BB74-C92F3C1948D3}" type="pres">
      <dgm:prSet presAssocID="{44C3C121-BB52-4F6D-809F-5DE086AC8645}" presName="accent_5" presStyleCnt="0"/>
      <dgm:spPr/>
    </dgm:pt>
    <dgm:pt modelId="{AD970452-753C-407B-B231-E6E978F59EE1}" type="pres">
      <dgm:prSet presAssocID="{44C3C121-BB52-4F6D-809F-5DE086AC8645}" presName="accentRepeatNode" presStyleLbl="solidFgAcc1" presStyleIdx="4" presStyleCnt="5"/>
      <dgm:spPr/>
    </dgm:pt>
  </dgm:ptLst>
  <dgm:cxnLst>
    <dgm:cxn modelId="{09B6BB4B-4CCC-4B1A-96CC-FFC5D95921AE}" srcId="{05DB3C00-A65D-458A-B703-A9B11D2E61C1}" destId="{ECD1BC16-4679-47B9-A8CB-C4CB16DCFFF4}" srcOrd="1" destOrd="0" parTransId="{352D3B9A-D21A-4A40-A69D-3E83F574E9D4}" sibTransId="{2B1E8EF4-2B1B-42D3-AF1D-DB1B776A70B9}"/>
    <dgm:cxn modelId="{3CC6C5AC-57E3-4993-94E2-35C7463A20E3}" srcId="{05DB3C00-A65D-458A-B703-A9B11D2E61C1}" destId="{E850A2C4-131E-4616-98AD-45FB0CE40E7C}" srcOrd="0" destOrd="0" parTransId="{A16B6F39-8EC6-48AA-9CFA-565D91D5977A}" sibTransId="{80968ADE-0FB8-41F9-B144-58A7632A4EBD}"/>
    <dgm:cxn modelId="{ACA67397-5811-412E-9939-EDC1877C7C18}" srcId="{05DB3C00-A65D-458A-B703-A9B11D2E61C1}" destId="{09504C78-5D69-4041-89AA-388D6E8DC7C2}" srcOrd="3" destOrd="0" parTransId="{87FBAC97-64B5-4AA4-B46B-95A7CA38A836}" sibTransId="{F36870FB-0E91-4710-8987-11E930F30B56}"/>
    <dgm:cxn modelId="{858DE24F-9D19-4B35-8331-245F1E8C8EED}" type="presOf" srcId="{44C3C121-BB52-4F6D-809F-5DE086AC8645}" destId="{8D8B6AF7-2406-486F-B9F3-05726BF04442}" srcOrd="0" destOrd="0" presId="urn:microsoft.com/office/officeart/2008/layout/VerticalCurvedList"/>
    <dgm:cxn modelId="{8D16DA6D-6695-45EA-890A-21FBEFCEC6EC}" type="presOf" srcId="{05DB3C00-A65D-458A-B703-A9B11D2E61C1}" destId="{B004B6DE-A67E-4463-89AE-04F92958DC03}" srcOrd="0" destOrd="0" presId="urn:microsoft.com/office/officeart/2008/layout/VerticalCurvedList"/>
    <dgm:cxn modelId="{BFBA8703-C583-419D-B3B9-651A0D464F91}" type="presOf" srcId="{80968ADE-0FB8-41F9-B144-58A7632A4EBD}" destId="{E465CD25-8701-44EC-887A-07058F329BBA}" srcOrd="0" destOrd="0" presId="urn:microsoft.com/office/officeart/2008/layout/VerticalCurvedList"/>
    <dgm:cxn modelId="{F923150F-76A1-40F3-9D10-048363A35FEB}" type="presOf" srcId="{E850A2C4-131E-4616-98AD-45FB0CE40E7C}" destId="{9EB36E1A-8E0E-494C-96D9-85692AE48C88}" srcOrd="0" destOrd="0" presId="urn:microsoft.com/office/officeart/2008/layout/VerticalCurvedList"/>
    <dgm:cxn modelId="{8C25BB3F-4647-45B4-8DD3-F37D261BB9BE}" srcId="{05DB3C00-A65D-458A-B703-A9B11D2E61C1}" destId="{72CC7DA7-11F5-4D1E-80B6-0FA92984AA8A}" srcOrd="2" destOrd="0" parTransId="{F13B6D15-A7BF-4759-A72A-2518CD20832A}" sibTransId="{34C769F9-2CEE-4E3D-8DD1-74F2DBAE44C1}"/>
    <dgm:cxn modelId="{653D6B86-4D00-48B7-8E0E-F09F5CF3CF21}" srcId="{05DB3C00-A65D-458A-B703-A9B11D2E61C1}" destId="{44C3C121-BB52-4F6D-809F-5DE086AC8645}" srcOrd="4" destOrd="0" parTransId="{08B27C62-D431-49B8-8040-74A4FDC4111F}" sibTransId="{9C41722C-FAEE-407C-83B0-37FAB93AB865}"/>
    <dgm:cxn modelId="{C3F4FF31-0AC1-4223-B1D2-CCF33C32B109}" type="presOf" srcId="{09504C78-5D69-4041-89AA-388D6E8DC7C2}" destId="{BD21CDCE-1623-4528-8E56-80CA18F3EE5C}" srcOrd="0" destOrd="0" presId="urn:microsoft.com/office/officeart/2008/layout/VerticalCurvedList"/>
    <dgm:cxn modelId="{3F00A5D9-06FD-4C1E-9248-2E822E34D76C}" type="presOf" srcId="{ECD1BC16-4679-47B9-A8CB-C4CB16DCFFF4}" destId="{9A721F6F-D441-430F-8EE9-5D1C9C6A6F3E}" srcOrd="0" destOrd="0" presId="urn:microsoft.com/office/officeart/2008/layout/VerticalCurvedList"/>
    <dgm:cxn modelId="{EC060FEA-511B-4812-B360-852A47CFE72D}" type="presOf" srcId="{72CC7DA7-11F5-4D1E-80B6-0FA92984AA8A}" destId="{7A65DAFD-6E10-4B4D-B952-E8438BA2F3A0}" srcOrd="0" destOrd="0" presId="urn:microsoft.com/office/officeart/2008/layout/VerticalCurvedList"/>
    <dgm:cxn modelId="{C8EFB0DD-8E4B-49C6-B117-AD8EEB500422}" type="presParOf" srcId="{B004B6DE-A67E-4463-89AE-04F92958DC03}" destId="{84241D26-04E8-4F41-8028-3D4815A51C71}" srcOrd="0" destOrd="0" presId="urn:microsoft.com/office/officeart/2008/layout/VerticalCurvedList"/>
    <dgm:cxn modelId="{387802D5-07E8-45B3-A68E-5C3862AAAD2C}" type="presParOf" srcId="{84241D26-04E8-4F41-8028-3D4815A51C71}" destId="{89A2D443-0521-49B6-9D02-288931CCE1C9}" srcOrd="0" destOrd="0" presId="urn:microsoft.com/office/officeart/2008/layout/VerticalCurvedList"/>
    <dgm:cxn modelId="{C558EE4A-73E1-4612-8466-786A6B66B7C3}" type="presParOf" srcId="{89A2D443-0521-49B6-9D02-288931CCE1C9}" destId="{A4FD8FCC-028B-4987-944A-08B9315E43CE}" srcOrd="0" destOrd="0" presId="urn:microsoft.com/office/officeart/2008/layout/VerticalCurvedList"/>
    <dgm:cxn modelId="{DF249BE9-C057-4EF2-8B22-82215FD17E91}" type="presParOf" srcId="{89A2D443-0521-49B6-9D02-288931CCE1C9}" destId="{E465CD25-8701-44EC-887A-07058F329BBA}" srcOrd="1" destOrd="0" presId="urn:microsoft.com/office/officeart/2008/layout/VerticalCurvedList"/>
    <dgm:cxn modelId="{D5C7B665-FB9A-4868-860F-36F82C1751D7}" type="presParOf" srcId="{89A2D443-0521-49B6-9D02-288931CCE1C9}" destId="{63E15A8C-B247-4AC4-97BF-0E85C6FB4018}" srcOrd="2" destOrd="0" presId="urn:microsoft.com/office/officeart/2008/layout/VerticalCurvedList"/>
    <dgm:cxn modelId="{465FDD6F-B56D-4D5C-AB9D-040FE5B3FC91}" type="presParOf" srcId="{89A2D443-0521-49B6-9D02-288931CCE1C9}" destId="{A2C73838-6639-4D7C-9DD6-68D5E47C8587}" srcOrd="3" destOrd="0" presId="urn:microsoft.com/office/officeart/2008/layout/VerticalCurvedList"/>
    <dgm:cxn modelId="{DA90FC13-85A8-4279-BCFD-B1162B9E3505}" type="presParOf" srcId="{84241D26-04E8-4F41-8028-3D4815A51C71}" destId="{9EB36E1A-8E0E-494C-96D9-85692AE48C88}" srcOrd="1" destOrd="0" presId="urn:microsoft.com/office/officeart/2008/layout/VerticalCurvedList"/>
    <dgm:cxn modelId="{2DA2B376-7A35-4655-96BB-950B12090516}" type="presParOf" srcId="{84241D26-04E8-4F41-8028-3D4815A51C71}" destId="{A0809C51-0DD7-4781-905E-FD7271AA92E4}" srcOrd="2" destOrd="0" presId="urn:microsoft.com/office/officeart/2008/layout/VerticalCurvedList"/>
    <dgm:cxn modelId="{2861909E-9699-46C8-A28B-F33F912E5027}" type="presParOf" srcId="{A0809C51-0DD7-4781-905E-FD7271AA92E4}" destId="{1F398D28-0AA5-447A-B1C7-ED894D0B7051}" srcOrd="0" destOrd="0" presId="urn:microsoft.com/office/officeart/2008/layout/VerticalCurvedList"/>
    <dgm:cxn modelId="{957C8EB7-D317-4DB6-B207-EC7F081423DB}" type="presParOf" srcId="{84241D26-04E8-4F41-8028-3D4815A51C71}" destId="{9A721F6F-D441-430F-8EE9-5D1C9C6A6F3E}" srcOrd="3" destOrd="0" presId="urn:microsoft.com/office/officeart/2008/layout/VerticalCurvedList"/>
    <dgm:cxn modelId="{9949358A-67F5-45C7-AE36-57B32655D9C8}" type="presParOf" srcId="{84241D26-04E8-4F41-8028-3D4815A51C71}" destId="{BE9E8CFF-BD0F-471E-888E-31D18C4C4D2E}" srcOrd="4" destOrd="0" presId="urn:microsoft.com/office/officeart/2008/layout/VerticalCurvedList"/>
    <dgm:cxn modelId="{AF481A06-1E14-43E7-9448-C07D89EE3BF0}" type="presParOf" srcId="{BE9E8CFF-BD0F-471E-888E-31D18C4C4D2E}" destId="{96414A7D-9812-49E1-9603-448F4D7B9E62}" srcOrd="0" destOrd="0" presId="urn:microsoft.com/office/officeart/2008/layout/VerticalCurvedList"/>
    <dgm:cxn modelId="{7CFA7747-7F22-4EFD-91AF-506464F7F788}" type="presParOf" srcId="{84241D26-04E8-4F41-8028-3D4815A51C71}" destId="{7A65DAFD-6E10-4B4D-B952-E8438BA2F3A0}" srcOrd="5" destOrd="0" presId="urn:microsoft.com/office/officeart/2008/layout/VerticalCurvedList"/>
    <dgm:cxn modelId="{246F2E7B-C034-43F3-B426-059ED0D6D612}" type="presParOf" srcId="{84241D26-04E8-4F41-8028-3D4815A51C71}" destId="{34E12F74-A929-4652-9E27-BC2F4A7FA641}" srcOrd="6" destOrd="0" presId="urn:microsoft.com/office/officeart/2008/layout/VerticalCurvedList"/>
    <dgm:cxn modelId="{42F8A1A3-C8CF-4520-A347-BDDD53961E92}" type="presParOf" srcId="{34E12F74-A929-4652-9E27-BC2F4A7FA641}" destId="{57D6CABC-81A6-4604-92DF-8F30A4844DCA}" srcOrd="0" destOrd="0" presId="urn:microsoft.com/office/officeart/2008/layout/VerticalCurvedList"/>
    <dgm:cxn modelId="{F328195B-911D-404B-883C-C5E7FC882AAD}" type="presParOf" srcId="{84241D26-04E8-4F41-8028-3D4815A51C71}" destId="{BD21CDCE-1623-4528-8E56-80CA18F3EE5C}" srcOrd="7" destOrd="0" presId="urn:microsoft.com/office/officeart/2008/layout/VerticalCurvedList"/>
    <dgm:cxn modelId="{78C23432-3CA7-4C7D-966F-6E7821A955AA}" type="presParOf" srcId="{84241D26-04E8-4F41-8028-3D4815A51C71}" destId="{F5E1F24D-8C70-4CEE-B5A3-0A7071703359}" srcOrd="8" destOrd="0" presId="urn:microsoft.com/office/officeart/2008/layout/VerticalCurvedList"/>
    <dgm:cxn modelId="{BD48CB38-1467-46ED-980D-2602A0A86B47}" type="presParOf" srcId="{F5E1F24D-8C70-4CEE-B5A3-0A7071703359}" destId="{159FEF77-042F-4178-8578-BAE9D05C2B8D}" srcOrd="0" destOrd="0" presId="urn:microsoft.com/office/officeart/2008/layout/VerticalCurvedList"/>
    <dgm:cxn modelId="{DFD1C7F8-EDFF-48B3-8B50-208D2F2F29E8}" type="presParOf" srcId="{84241D26-04E8-4F41-8028-3D4815A51C71}" destId="{8D8B6AF7-2406-486F-B9F3-05726BF04442}" srcOrd="9" destOrd="0" presId="urn:microsoft.com/office/officeart/2008/layout/VerticalCurvedList"/>
    <dgm:cxn modelId="{2C16F4D8-08B5-4DDC-9581-02FEF167CC64}" type="presParOf" srcId="{84241D26-04E8-4F41-8028-3D4815A51C71}" destId="{B7EDBF3D-3A4C-4FE3-BB74-C92F3C1948D3}" srcOrd="10" destOrd="0" presId="urn:microsoft.com/office/officeart/2008/layout/VerticalCurvedList"/>
    <dgm:cxn modelId="{CC50A9DB-D720-4138-A95E-D0AC47A90D9E}" type="presParOf" srcId="{B7EDBF3D-3A4C-4FE3-BB74-C92F3C1948D3}" destId="{AD970452-753C-407B-B231-E6E978F59EE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DB3C00-A65D-458A-B703-A9B11D2E61C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CD1BC16-4679-47B9-A8CB-C4CB16DCFFF4}">
      <dgm:prSet phldrT="[Текст]" custT="1"/>
      <dgm:spPr/>
      <dgm:t>
        <a:bodyPr/>
        <a:lstStyle/>
        <a:p>
          <a:r>
            <a:rPr lang="ru-RU" sz="1800" b="0" dirty="0" smtClean="0"/>
            <a:t>Методическая служба как самостоятельное юридическое лицо в муниципалитете</a:t>
          </a:r>
          <a:endParaRPr lang="ru-RU" sz="1800" b="0" dirty="0"/>
        </a:p>
      </dgm:t>
    </dgm:pt>
    <dgm:pt modelId="{352D3B9A-D21A-4A40-A69D-3E83F574E9D4}" type="parTrans" cxnId="{09B6BB4B-4CCC-4B1A-96CC-FFC5D95921AE}">
      <dgm:prSet/>
      <dgm:spPr/>
      <dgm:t>
        <a:bodyPr/>
        <a:lstStyle/>
        <a:p>
          <a:endParaRPr lang="ru-RU"/>
        </a:p>
      </dgm:t>
    </dgm:pt>
    <dgm:pt modelId="{2B1E8EF4-2B1B-42D3-AF1D-DB1B776A70B9}" type="sibTrans" cxnId="{09B6BB4B-4CCC-4B1A-96CC-FFC5D95921AE}">
      <dgm:prSet/>
      <dgm:spPr/>
      <dgm:t>
        <a:bodyPr/>
        <a:lstStyle/>
        <a:p>
          <a:endParaRPr lang="ru-RU"/>
        </a:p>
      </dgm:t>
    </dgm:pt>
    <dgm:pt modelId="{72CC7DA7-11F5-4D1E-80B6-0FA92984AA8A}">
      <dgm:prSet phldrT="[Текст]" custT="1"/>
      <dgm:spPr/>
      <dgm:t>
        <a:bodyPr/>
        <a:lstStyle/>
        <a:p>
          <a:r>
            <a:rPr lang="ru-RU" sz="1800" b="0" dirty="0" smtClean="0"/>
            <a:t>Муниципальная методическая служба в составе Управления образования муниципалитета</a:t>
          </a:r>
          <a:endParaRPr lang="ru-RU" sz="1800" b="0" dirty="0"/>
        </a:p>
      </dgm:t>
    </dgm:pt>
    <dgm:pt modelId="{F13B6D15-A7BF-4759-A72A-2518CD20832A}" type="parTrans" cxnId="{8C25BB3F-4647-45B4-8DD3-F37D261BB9BE}">
      <dgm:prSet/>
      <dgm:spPr/>
      <dgm:t>
        <a:bodyPr/>
        <a:lstStyle/>
        <a:p>
          <a:endParaRPr lang="ru-RU"/>
        </a:p>
      </dgm:t>
    </dgm:pt>
    <dgm:pt modelId="{34C769F9-2CEE-4E3D-8DD1-74F2DBAE44C1}" type="sibTrans" cxnId="{8C25BB3F-4647-45B4-8DD3-F37D261BB9BE}">
      <dgm:prSet/>
      <dgm:spPr/>
      <dgm:t>
        <a:bodyPr/>
        <a:lstStyle/>
        <a:p>
          <a:endParaRPr lang="ru-RU"/>
        </a:p>
      </dgm:t>
    </dgm:pt>
    <dgm:pt modelId="{44C3C121-BB52-4F6D-809F-5DE086AC8645}">
      <dgm:prSet custT="1"/>
      <dgm:spPr/>
      <dgm:t>
        <a:bodyPr/>
        <a:lstStyle/>
        <a:p>
          <a:r>
            <a:rPr lang="ru-RU" sz="1800" dirty="0" smtClean="0"/>
            <a:t>НЕТ службы</a:t>
          </a:r>
          <a:endParaRPr lang="ru-RU" sz="1800" b="1" dirty="0"/>
        </a:p>
      </dgm:t>
    </dgm:pt>
    <dgm:pt modelId="{08B27C62-D431-49B8-8040-74A4FDC4111F}" type="parTrans" cxnId="{653D6B86-4D00-48B7-8E0E-F09F5CF3CF21}">
      <dgm:prSet/>
      <dgm:spPr/>
      <dgm:t>
        <a:bodyPr/>
        <a:lstStyle/>
        <a:p>
          <a:endParaRPr lang="ru-RU"/>
        </a:p>
      </dgm:t>
    </dgm:pt>
    <dgm:pt modelId="{9C41722C-FAEE-407C-83B0-37FAB93AB865}" type="sibTrans" cxnId="{653D6B86-4D00-48B7-8E0E-F09F5CF3CF21}">
      <dgm:prSet/>
      <dgm:spPr/>
      <dgm:t>
        <a:bodyPr/>
        <a:lstStyle/>
        <a:p>
          <a:endParaRPr lang="ru-RU"/>
        </a:p>
      </dgm:t>
    </dgm:pt>
    <dgm:pt modelId="{09504C78-5D69-4041-89AA-388D6E8DC7C2}">
      <dgm:prSet custT="1"/>
      <dgm:spPr/>
      <dgm:t>
        <a:bodyPr/>
        <a:lstStyle/>
        <a:p>
          <a:r>
            <a:rPr lang="ru-RU" sz="1800" b="0" dirty="0" smtClean="0"/>
            <a:t>Организация методической деятельности возложена на специалиста управления образования </a:t>
          </a:r>
          <a:endParaRPr lang="ru-RU" sz="1800" b="0" dirty="0"/>
        </a:p>
      </dgm:t>
    </dgm:pt>
    <dgm:pt modelId="{F36870FB-0E91-4710-8987-11E930F30B56}" type="sibTrans" cxnId="{ACA67397-5811-412E-9939-EDC1877C7C18}">
      <dgm:prSet/>
      <dgm:spPr/>
      <dgm:t>
        <a:bodyPr/>
        <a:lstStyle/>
        <a:p>
          <a:endParaRPr lang="ru-RU"/>
        </a:p>
      </dgm:t>
    </dgm:pt>
    <dgm:pt modelId="{87FBAC97-64B5-4AA4-B46B-95A7CA38A836}" type="parTrans" cxnId="{ACA67397-5811-412E-9939-EDC1877C7C18}">
      <dgm:prSet/>
      <dgm:spPr/>
      <dgm:t>
        <a:bodyPr/>
        <a:lstStyle/>
        <a:p>
          <a:endParaRPr lang="ru-RU"/>
        </a:p>
      </dgm:t>
    </dgm:pt>
    <dgm:pt modelId="{B004B6DE-A67E-4463-89AE-04F92958DC03}" type="pres">
      <dgm:prSet presAssocID="{05DB3C00-A65D-458A-B703-A9B11D2E61C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4241D26-04E8-4F41-8028-3D4815A51C71}" type="pres">
      <dgm:prSet presAssocID="{05DB3C00-A65D-458A-B703-A9B11D2E61C1}" presName="Name1" presStyleCnt="0"/>
      <dgm:spPr/>
    </dgm:pt>
    <dgm:pt modelId="{89A2D443-0521-49B6-9D02-288931CCE1C9}" type="pres">
      <dgm:prSet presAssocID="{05DB3C00-A65D-458A-B703-A9B11D2E61C1}" presName="cycle" presStyleCnt="0"/>
      <dgm:spPr/>
    </dgm:pt>
    <dgm:pt modelId="{A4FD8FCC-028B-4987-944A-08B9315E43CE}" type="pres">
      <dgm:prSet presAssocID="{05DB3C00-A65D-458A-B703-A9B11D2E61C1}" presName="srcNode" presStyleLbl="node1" presStyleIdx="0" presStyleCnt="4"/>
      <dgm:spPr/>
    </dgm:pt>
    <dgm:pt modelId="{E465CD25-8701-44EC-887A-07058F329BBA}" type="pres">
      <dgm:prSet presAssocID="{05DB3C00-A65D-458A-B703-A9B11D2E61C1}" presName="conn" presStyleLbl="parChTrans1D2" presStyleIdx="0" presStyleCnt="1"/>
      <dgm:spPr/>
      <dgm:t>
        <a:bodyPr/>
        <a:lstStyle/>
        <a:p>
          <a:endParaRPr lang="ru-RU"/>
        </a:p>
      </dgm:t>
    </dgm:pt>
    <dgm:pt modelId="{63E15A8C-B247-4AC4-97BF-0E85C6FB4018}" type="pres">
      <dgm:prSet presAssocID="{05DB3C00-A65D-458A-B703-A9B11D2E61C1}" presName="extraNode" presStyleLbl="node1" presStyleIdx="0" presStyleCnt="4"/>
      <dgm:spPr/>
    </dgm:pt>
    <dgm:pt modelId="{A2C73838-6639-4D7C-9DD6-68D5E47C8587}" type="pres">
      <dgm:prSet presAssocID="{05DB3C00-A65D-458A-B703-A9B11D2E61C1}" presName="dstNode" presStyleLbl="node1" presStyleIdx="0" presStyleCnt="4"/>
      <dgm:spPr/>
    </dgm:pt>
    <dgm:pt modelId="{B79220F2-5252-4F77-BBEE-360BB0460339}" type="pres">
      <dgm:prSet presAssocID="{ECD1BC16-4679-47B9-A8CB-C4CB16DCFFF4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8B0150-F4B2-436B-86DF-88BA46562942}" type="pres">
      <dgm:prSet presAssocID="{ECD1BC16-4679-47B9-A8CB-C4CB16DCFFF4}" presName="accent_1" presStyleCnt="0"/>
      <dgm:spPr/>
    </dgm:pt>
    <dgm:pt modelId="{96414A7D-9812-49E1-9603-448F4D7B9E62}" type="pres">
      <dgm:prSet presAssocID="{ECD1BC16-4679-47B9-A8CB-C4CB16DCFFF4}" presName="accentRepeatNode" presStyleLbl="solidFgAcc1" presStyleIdx="0" presStyleCnt="4"/>
      <dgm:spPr/>
    </dgm:pt>
    <dgm:pt modelId="{543FB5E4-92CB-447D-A338-569FD3C6C35C}" type="pres">
      <dgm:prSet presAssocID="{72CC7DA7-11F5-4D1E-80B6-0FA92984AA8A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F33624-75D3-4EC2-ADE9-ADEB8731D00A}" type="pres">
      <dgm:prSet presAssocID="{72CC7DA7-11F5-4D1E-80B6-0FA92984AA8A}" presName="accent_2" presStyleCnt="0"/>
      <dgm:spPr/>
    </dgm:pt>
    <dgm:pt modelId="{57D6CABC-81A6-4604-92DF-8F30A4844DCA}" type="pres">
      <dgm:prSet presAssocID="{72CC7DA7-11F5-4D1E-80B6-0FA92984AA8A}" presName="accentRepeatNode" presStyleLbl="solidFgAcc1" presStyleIdx="1" presStyleCnt="4"/>
      <dgm:spPr/>
    </dgm:pt>
    <dgm:pt modelId="{AB74E0F2-251C-456B-8679-2A7524D418D8}" type="pres">
      <dgm:prSet presAssocID="{09504C78-5D69-4041-89AA-388D6E8DC7C2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869E6F-74D6-4A5C-8B96-4218A4C8E8C4}" type="pres">
      <dgm:prSet presAssocID="{09504C78-5D69-4041-89AA-388D6E8DC7C2}" presName="accent_3" presStyleCnt="0"/>
      <dgm:spPr/>
    </dgm:pt>
    <dgm:pt modelId="{159FEF77-042F-4178-8578-BAE9D05C2B8D}" type="pres">
      <dgm:prSet presAssocID="{09504C78-5D69-4041-89AA-388D6E8DC7C2}" presName="accentRepeatNode" presStyleLbl="solidFgAcc1" presStyleIdx="2" presStyleCnt="4"/>
      <dgm:spPr/>
    </dgm:pt>
    <dgm:pt modelId="{974632C8-0931-402A-9BA4-0689AD90AB3C}" type="pres">
      <dgm:prSet presAssocID="{44C3C121-BB52-4F6D-809F-5DE086AC8645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9508C5-DC54-44F7-B56C-6BE5A64BFDDD}" type="pres">
      <dgm:prSet presAssocID="{44C3C121-BB52-4F6D-809F-5DE086AC8645}" presName="accent_4" presStyleCnt="0"/>
      <dgm:spPr/>
    </dgm:pt>
    <dgm:pt modelId="{AD970452-753C-407B-B231-E6E978F59EE1}" type="pres">
      <dgm:prSet presAssocID="{44C3C121-BB52-4F6D-809F-5DE086AC8645}" presName="accentRepeatNode" presStyleLbl="solidFgAcc1" presStyleIdx="3" presStyleCnt="4"/>
      <dgm:spPr/>
    </dgm:pt>
  </dgm:ptLst>
  <dgm:cxnLst>
    <dgm:cxn modelId="{653D6B86-4D00-48B7-8E0E-F09F5CF3CF21}" srcId="{05DB3C00-A65D-458A-B703-A9B11D2E61C1}" destId="{44C3C121-BB52-4F6D-809F-5DE086AC8645}" srcOrd="3" destOrd="0" parTransId="{08B27C62-D431-49B8-8040-74A4FDC4111F}" sibTransId="{9C41722C-FAEE-407C-83B0-37FAB93AB865}"/>
    <dgm:cxn modelId="{8C25BB3F-4647-45B4-8DD3-F37D261BB9BE}" srcId="{05DB3C00-A65D-458A-B703-A9B11D2E61C1}" destId="{72CC7DA7-11F5-4D1E-80B6-0FA92984AA8A}" srcOrd="1" destOrd="0" parTransId="{F13B6D15-A7BF-4759-A72A-2518CD20832A}" sibTransId="{34C769F9-2CEE-4E3D-8DD1-74F2DBAE44C1}"/>
    <dgm:cxn modelId="{8D16DA6D-6695-45EA-890A-21FBEFCEC6EC}" type="presOf" srcId="{05DB3C00-A65D-458A-B703-A9B11D2E61C1}" destId="{B004B6DE-A67E-4463-89AE-04F92958DC03}" srcOrd="0" destOrd="0" presId="urn:microsoft.com/office/officeart/2008/layout/VerticalCurvedList"/>
    <dgm:cxn modelId="{09B6BB4B-4CCC-4B1A-96CC-FFC5D95921AE}" srcId="{05DB3C00-A65D-458A-B703-A9B11D2E61C1}" destId="{ECD1BC16-4679-47B9-A8CB-C4CB16DCFFF4}" srcOrd="0" destOrd="0" parTransId="{352D3B9A-D21A-4A40-A69D-3E83F574E9D4}" sibTransId="{2B1E8EF4-2B1B-42D3-AF1D-DB1B776A70B9}"/>
    <dgm:cxn modelId="{354A1E7B-E942-4181-8556-45FD08564E52}" type="presOf" srcId="{2B1E8EF4-2B1B-42D3-AF1D-DB1B776A70B9}" destId="{E465CD25-8701-44EC-887A-07058F329BBA}" srcOrd="0" destOrd="0" presId="urn:microsoft.com/office/officeart/2008/layout/VerticalCurvedList"/>
    <dgm:cxn modelId="{4E819F3D-B156-48F2-937E-F8F1AC8000D1}" type="presOf" srcId="{72CC7DA7-11F5-4D1E-80B6-0FA92984AA8A}" destId="{543FB5E4-92CB-447D-A338-569FD3C6C35C}" srcOrd="0" destOrd="0" presId="urn:microsoft.com/office/officeart/2008/layout/VerticalCurvedList"/>
    <dgm:cxn modelId="{ACA67397-5811-412E-9939-EDC1877C7C18}" srcId="{05DB3C00-A65D-458A-B703-A9B11D2E61C1}" destId="{09504C78-5D69-4041-89AA-388D6E8DC7C2}" srcOrd="2" destOrd="0" parTransId="{87FBAC97-64B5-4AA4-B46B-95A7CA38A836}" sibTransId="{F36870FB-0E91-4710-8987-11E930F30B56}"/>
    <dgm:cxn modelId="{9484534C-1438-4D79-9486-F10B37F98CFF}" type="presOf" srcId="{44C3C121-BB52-4F6D-809F-5DE086AC8645}" destId="{974632C8-0931-402A-9BA4-0689AD90AB3C}" srcOrd="0" destOrd="0" presId="urn:microsoft.com/office/officeart/2008/layout/VerticalCurvedList"/>
    <dgm:cxn modelId="{E5F8D17E-2045-4FD2-8E58-5B9BCE5D36D4}" type="presOf" srcId="{ECD1BC16-4679-47B9-A8CB-C4CB16DCFFF4}" destId="{B79220F2-5252-4F77-BBEE-360BB0460339}" srcOrd="0" destOrd="0" presId="urn:microsoft.com/office/officeart/2008/layout/VerticalCurvedList"/>
    <dgm:cxn modelId="{E3249AFC-8F71-41DB-9531-0DBB372244AB}" type="presOf" srcId="{09504C78-5D69-4041-89AA-388D6E8DC7C2}" destId="{AB74E0F2-251C-456B-8679-2A7524D418D8}" srcOrd="0" destOrd="0" presId="urn:microsoft.com/office/officeart/2008/layout/VerticalCurvedList"/>
    <dgm:cxn modelId="{C8EFB0DD-8E4B-49C6-B117-AD8EEB500422}" type="presParOf" srcId="{B004B6DE-A67E-4463-89AE-04F92958DC03}" destId="{84241D26-04E8-4F41-8028-3D4815A51C71}" srcOrd="0" destOrd="0" presId="urn:microsoft.com/office/officeart/2008/layout/VerticalCurvedList"/>
    <dgm:cxn modelId="{387802D5-07E8-45B3-A68E-5C3862AAAD2C}" type="presParOf" srcId="{84241D26-04E8-4F41-8028-3D4815A51C71}" destId="{89A2D443-0521-49B6-9D02-288931CCE1C9}" srcOrd="0" destOrd="0" presId="urn:microsoft.com/office/officeart/2008/layout/VerticalCurvedList"/>
    <dgm:cxn modelId="{C558EE4A-73E1-4612-8466-786A6B66B7C3}" type="presParOf" srcId="{89A2D443-0521-49B6-9D02-288931CCE1C9}" destId="{A4FD8FCC-028B-4987-944A-08B9315E43CE}" srcOrd="0" destOrd="0" presId="urn:microsoft.com/office/officeart/2008/layout/VerticalCurvedList"/>
    <dgm:cxn modelId="{DF249BE9-C057-4EF2-8B22-82215FD17E91}" type="presParOf" srcId="{89A2D443-0521-49B6-9D02-288931CCE1C9}" destId="{E465CD25-8701-44EC-887A-07058F329BBA}" srcOrd="1" destOrd="0" presId="urn:microsoft.com/office/officeart/2008/layout/VerticalCurvedList"/>
    <dgm:cxn modelId="{D5C7B665-FB9A-4868-860F-36F82C1751D7}" type="presParOf" srcId="{89A2D443-0521-49B6-9D02-288931CCE1C9}" destId="{63E15A8C-B247-4AC4-97BF-0E85C6FB4018}" srcOrd="2" destOrd="0" presId="urn:microsoft.com/office/officeart/2008/layout/VerticalCurvedList"/>
    <dgm:cxn modelId="{465FDD6F-B56D-4D5C-AB9D-040FE5B3FC91}" type="presParOf" srcId="{89A2D443-0521-49B6-9D02-288931CCE1C9}" destId="{A2C73838-6639-4D7C-9DD6-68D5E47C8587}" srcOrd="3" destOrd="0" presId="urn:microsoft.com/office/officeart/2008/layout/VerticalCurvedList"/>
    <dgm:cxn modelId="{E238F21A-C7EB-4BA8-BA0C-E461A4A602E1}" type="presParOf" srcId="{84241D26-04E8-4F41-8028-3D4815A51C71}" destId="{B79220F2-5252-4F77-BBEE-360BB0460339}" srcOrd="1" destOrd="0" presId="urn:microsoft.com/office/officeart/2008/layout/VerticalCurvedList"/>
    <dgm:cxn modelId="{7ECBDE10-170D-4363-B993-69D1746A5570}" type="presParOf" srcId="{84241D26-04E8-4F41-8028-3D4815A51C71}" destId="{518B0150-F4B2-436B-86DF-88BA46562942}" srcOrd="2" destOrd="0" presId="urn:microsoft.com/office/officeart/2008/layout/VerticalCurvedList"/>
    <dgm:cxn modelId="{0AEFA68D-B541-4C6A-9BA2-F5540F7EC499}" type="presParOf" srcId="{518B0150-F4B2-436B-86DF-88BA46562942}" destId="{96414A7D-9812-49E1-9603-448F4D7B9E62}" srcOrd="0" destOrd="0" presId="urn:microsoft.com/office/officeart/2008/layout/VerticalCurvedList"/>
    <dgm:cxn modelId="{A85E4C7A-0FBE-418D-8876-8A2BF98E72CE}" type="presParOf" srcId="{84241D26-04E8-4F41-8028-3D4815A51C71}" destId="{543FB5E4-92CB-447D-A338-569FD3C6C35C}" srcOrd="3" destOrd="0" presId="urn:microsoft.com/office/officeart/2008/layout/VerticalCurvedList"/>
    <dgm:cxn modelId="{322ACE26-D8A9-4B0D-ADBA-BB8527A2F674}" type="presParOf" srcId="{84241D26-04E8-4F41-8028-3D4815A51C71}" destId="{FFF33624-75D3-4EC2-ADE9-ADEB8731D00A}" srcOrd="4" destOrd="0" presId="urn:microsoft.com/office/officeart/2008/layout/VerticalCurvedList"/>
    <dgm:cxn modelId="{E03DED93-C843-405E-A4DD-C01BAA0B8671}" type="presParOf" srcId="{FFF33624-75D3-4EC2-ADE9-ADEB8731D00A}" destId="{57D6CABC-81A6-4604-92DF-8F30A4844DCA}" srcOrd="0" destOrd="0" presId="urn:microsoft.com/office/officeart/2008/layout/VerticalCurvedList"/>
    <dgm:cxn modelId="{F453A4BD-6827-4EDE-9273-2B5706ECF803}" type="presParOf" srcId="{84241D26-04E8-4F41-8028-3D4815A51C71}" destId="{AB74E0F2-251C-456B-8679-2A7524D418D8}" srcOrd="5" destOrd="0" presId="urn:microsoft.com/office/officeart/2008/layout/VerticalCurvedList"/>
    <dgm:cxn modelId="{3157C83A-900B-4D9A-A037-E01C3DB1721D}" type="presParOf" srcId="{84241D26-04E8-4F41-8028-3D4815A51C71}" destId="{E4869E6F-74D6-4A5C-8B96-4218A4C8E8C4}" srcOrd="6" destOrd="0" presId="urn:microsoft.com/office/officeart/2008/layout/VerticalCurvedList"/>
    <dgm:cxn modelId="{F6A4077A-70E3-448F-88B6-8A1F11D26D3B}" type="presParOf" srcId="{E4869E6F-74D6-4A5C-8B96-4218A4C8E8C4}" destId="{159FEF77-042F-4178-8578-BAE9D05C2B8D}" srcOrd="0" destOrd="0" presId="urn:microsoft.com/office/officeart/2008/layout/VerticalCurvedList"/>
    <dgm:cxn modelId="{3CC63300-1856-48A5-A130-AA8C69858BE8}" type="presParOf" srcId="{84241D26-04E8-4F41-8028-3D4815A51C71}" destId="{974632C8-0931-402A-9BA4-0689AD90AB3C}" srcOrd="7" destOrd="0" presId="urn:microsoft.com/office/officeart/2008/layout/VerticalCurvedList"/>
    <dgm:cxn modelId="{8D03561D-9C6D-44AB-B5E3-6169E169716D}" type="presParOf" srcId="{84241D26-04E8-4F41-8028-3D4815A51C71}" destId="{9B9508C5-DC54-44F7-B56C-6BE5A64BFDDD}" srcOrd="8" destOrd="0" presId="urn:microsoft.com/office/officeart/2008/layout/VerticalCurvedList"/>
    <dgm:cxn modelId="{638F64D2-7B76-415F-872F-9410C2CE625E}" type="presParOf" srcId="{9B9508C5-DC54-44F7-B56C-6BE5A64BFDDD}" destId="{AD970452-753C-407B-B231-E6E978F59EE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65CD25-8701-44EC-887A-07058F329BBA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B36E1A-8E0E-494C-96D9-85692AE48C88}">
      <dsp:nvSpPr>
        <dsp:cNvPr id="0" name=""/>
        <dsp:cNvSpPr/>
      </dsp:nvSpPr>
      <dsp:spPr>
        <a:xfrm>
          <a:off x="509717" y="338558"/>
          <a:ext cx="11203700" cy="677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FFFF00"/>
              </a:solidFill>
            </a:rPr>
            <a:t>Переосмысление</a:t>
          </a:r>
          <a:r>
            <a:rPr lang="ru-RU" sz="1500" kern="1200" dirty="0" smtClean="0"/>
            <a:t> управленческой и педагогической деятельности: </a:t>
          </a:r>
          <a:r>
            <a:rPr lang="ru-RU" sz="1500" i="0" kern="1200" dirty="0" smtClean="0"/>
            <a:t>проектирование стратегии перевода педагогов в новую профессиональную позицию, создания условий для осознания и принятия педагогами новых профессиональных смыслов</a:t>
          </a:r>
          <a:endParaRPr lang="ru-RU" sz="1500" i="0" kern="1200" dirty="0"/>
        </a:p>
      </dsp:txBody>
      <dsp:txXfrm>
        <a:off x="509717" y="338558"/>
        <a:ext cx="11203700" cy="677550"/>
      </dsp:txXfrm>
    </dsp:sp>
    <dsp:sp modelId="{1F398D28-0AA5-447A-B1C7-ED894D0B7051}">
      <dsp:nvSpPr>
        <dsp:cNvPr id="0" name=""/>
        <dsp:cNvSpPr/>
      </dsp:nvSpPr>
      <dsp:spPr>
        <a:xfrm>
          <a:off x="86248" y="253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721F6F-D441-430F-8EE9-5D1C9C6A6F3E}">
      <dsp:nvSpPr>
        <dsp:cNvPr id="0" name=""/>
        <dsp:cNvSpPr/>
      </dsp:nvSpPr>
      <dsp:spPr>
        <a:xfrm>
          <a:off x="995230" y="1354558"/>
          <a:ext cx="10718187" cy="677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FFFF00"/>
              </a:solidFill>
            </a:rPr>
            <a:t>Неготовность</a:t>
          </a:r>
          <a:r>
            <a:rPr lang="ru-RU" sz="1500" kern="1200" dirty="0" smtClean="0"/>
            <a:t> руководителей и педагогов к разработке и реализации процесса обучения с учётом современных тенденций и потребностей, к отбору содержания образования, освоению эффективных педагогических технологий и методик</a:t>
          </a:r>
          <a:endParaRPr lang="ru-RU" sz="1500" kern="1200" dirty="0"/>
        </a:p>
      </dsp:txBody>
      <dsp:txXfrm>
        <a:off x="995230" y="1354558"/>
        <a:ext cx="10718187" cy="677550"/>
      </dsp:txXfrm>
    </dsp:sp>
    <dsp:sp modelId="{96414A7D-9812-49E1-9603-448F4D7B9E62}">
      <dsp:nvSpPr>
        <dsp:cNvPr id="0" name=""/>
        <dsp:cNvSpPr/>
      </dsp:nvSpPr>
      <dsp:spPr>
        <a:xfrm>
          <a:off x="571761" y="1269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65DAFD-6E10-4B4D-B952-E8438BA2F3A0}">
      <dsp:nvSpPr>
        <dsp:cNvPr id="0" name=""/>
        <dsp:cNvSpPr/>
      </dsp:nvSpPr>
      <dsp:spPr>
        <a:xfrm>
          <a:off x="1144243" y="2370558"/>
          <a:ext cx="10569174" cy="677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FFFF00"/>
              </a:solidFill>
            </a:rPr>
            <a:t>Развитие</a:t>
          </a:r>
          <a:r>
            <a:rPr lang="ru-RU" sz="1500" kern="1200" dirty="0" smtClean="0"/>
            <a:t> профессиональных компетентностей педагогических и управленческих кадров </a:t>
          </a:r>
          <a:r>
            <a:rPr lang="ru-RU" sz="1500" b="1" kern="1200" dirty="0" smtClean="0">
              <a:solidFill>
                <a:srgbClr val="FFFF00"/>
              </a:solidFill>
            </a:rPr>
            <a:t>не может ограничиваться только курсами повышения квалификации</a:t>
          </a:r>
          <a:endParaRPr lang="ru-RU" sz="1500" b="1" kern="1200" dirty="0">
            <a:solidFill>
              <a:srgbClr val="FFFF00"/>
            </a:solidFill>
          </a:endParaRPr>
        </a:p>
      </dsp:txBody>
      <dsp:txXfrm>
        <a:off x="1144243" y="2370558"/>
        <a:ext cx="10569174" cy="677550"/>
      </dsp:txXfrm>
    </dsp:sp>
    <dsp:sp modelId="{57D6CABC-81A6-4604-92DF-8F30A4844DCA}">
      <dsp:nvSpPr>
        <dsp:cNvPr id="0" name=""/>
        <dsp:cNvSpPr/>
      </dsp:nvSpPr>
      <dsp:spPr>
        <a:xfrm>
          <a:off x="720774" y="2285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21CDCE-1623-4528-8E56-80CA18F3EE5C}">
      <dsp:nvSpPr>
        <dsp:cNvPr id="0" name=""/>
        <dsp:cNvSpPr/>
      </dsp:nvSpPr>
      <dsp:spPr>
        <a:xfrm>
          <a:off x="1053644" y="3386558"/>
          <a:ext cx="10601359" cy="677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FFFF00"/>
              </a:solidFill>
            </a:rPr>
            <a:t>Возрастает роль муниципальной методической службы </a:t>
          </a:r>
          <a:r>
            <a:rPr lang="ru-RU" sz="1500" kern="1200" dirty="0" smtClean="0"/>
            <a:t>как значимого фактора эффективности развития образования, как важного звена в системе практического сопровождения образовательной политики</a:t>
          </a:r>
          <a:endParaRPr lang="ru-RU" sz="1500" kern="1200" dirty="0"/>
        </a:p>
      </dsp:txBody>
      <dsp:txXfrm>
        <a:off x="1053644" y="3386558"/>
        <a:ext cx="10601359" cy="677550"/>
      </dsp:txXfrm>
    </dsp:sp>
    <dsp:sp modelId="{159FEF77-042F-4178-8578-BAE9D05C2B8D}">
      <dsp:nvSpPr>
        <dsp:cNvPr id="0" name=""/>
        <dsp:cNvSpPr/>
      </dsp:nvSpPr>
      <dsp:spPr>
        <a:xfrm>
          <a:off x="571761" y="3301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8B6AF7-2406-486F-B9F3-05726BF04442}">
      <dsp:nvSpPr>
        <dsp:cNvPr id="0" name=""/>
        <dsp:cNvSpPr/>
      </dsp:nvSpPr>
      <dsp:spPr>
        <a:xfrm>
          <a:off x="492015" y="4409998"/>
          <a:ext cx="11203700" cy="677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Неопределенность </a:t>
          </a:r>
          <a:r>
            <a:rPr lang="ru-RU" sz="1500" b="1" kern="1200" dirty="0" smtClean="0">
              <a:solidFill>
                <a:srgbClr val="FFFF00"/>
              </a:solidFill>
            </a:rPr>
            <a:t>статуса муниципальной методической службы</a:t>
          </a:r>
          <a:endParaRPr lang="ru-RU" sz="1500" b="1" kern="1200" dirty="0">
            <a:solidFill>
              <a:srgbClr val="FFFF00"/>
            </a:solidFill>
          </a:endParaRPr>
        </a:p>
      </dsp:txBody>
      <dsp:txXfrm>
        <a:off x="492015" y="4409998"/>
        <a:ext cx="11203700" cy="677550"/>
      </dsp:txXfrm>
    </dsp:sp>
    <dsp:sp modelId="{AD970452-753C-407B-B231-E6E978F59EE1}">
      <dsp:nvSpPr>
        <dsp:cNvPr id="0" name=""/>
        <dsp:cNvSpPr/>
      </dsp:nvSpPr>
      <dsp:spPr>
        <a:xfrm>
          <a:off x="86248" y="4317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65CD25-8701-44EC-887A-07058F329BBA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9220F2-5252-4F77-BBEE-360BB0460339}">
      <dsp:nvSpPr>
        <dsp:cNvPr id="0" name=""/>
        <dsp:cNvSpPr/>
      </dsp:nvSpPr>
      <dsp:spPr>
        <a:xfrm>
          <a:off x="610504" y="416587"/>
          <a:ext cx="11102913" cy="83360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/>
            <a:t>Методическая служба как самостоятельное юридическое лицо в муниципалитете</a:t>
          </a:r>
          <a:endParaRPr lang="ru-RU" sz="1800" b="0" kern="1200" dirty="0"/>
        </a:p>
      </dsp:txBody>
      <dsp:txXfrm>
        <a:off x="610504" y="416587"/>
        <a:ext cx="11102913" cy="833607"/>
      </dsp:txXfrm>
    </dsp:sp>
    <dsp:sp modelId="{96414A7D-9812-49E1-9603-448F4D7B9E62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3FB5E4-92CB-447D-A338-569FD3C6C35C}">
      <dsp:nvSpPr>
        <dsp:cNvPr id="0" name=""/>
        <dsp:cNvSpPr/>
      </dsp:nvSpPr>
      <dsp:spPr>
        <a:xfrm>
          <a:off x="1088431" y="1667215"/>
          <a:ext cx="10624986" cy="833607"/>
        </a:xfrm>
        <a:prstGeom prst="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/>
            <a:t>Муниципальная методическая служба в составе Управления образования муниципалитета</a:t>
          </a:r>
          <a:endParaRPr lang="ru-RU" sz="1800" b="0" kern="1200" dirty="0"/>
        </a:p>
      </dsp:txBody>
      <dsp:txXfrm>
        <a:off x="1088431" y="1667215"/>
        <a:ext cx="10624986" cy="833607"/>
      </dsp:txXfrm>
    </dsp:sp>
    <dsp:sp modelId="{57D6CABC-81A6-4604-92DF-8F30A4844DCA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74E0F2-251C-456B-8679-2A7524D418D8}">
      <dsp:nvSpPr>
        <dsp:cNvPr id="0" name=""/>
        <dsp:cNvSpPr/>
      </dsp:nvSpPr>
      <dsp:spPr>
        <a:xfrm>
          <a:off x="1088431" y="2917843"/>
          <a:ext cx="10624986" cy="833607"/>
        </a:xfrm>
        <a:prstGeom prst="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/>
            <a:t>Организация методической деятельности возложена на специалиста управления образования </a:t>
          </a:r>
          <a:endParaRPr lang="ru-RU" sz="1800" b="0" kern="1200" dirty="0"/>
        </a:p>
      </dsp:txBody>
      <dsp:txXfrm>
        <a:off x="1088431" y="2917843"/>
        <a:ext cx="10624986" cy="833607"/>
      </dsp:txXfrm>
    </dsp:sp>
    <dsp:sp modelId="{159FEF77-042F-4178-8578-BAE9D05C2B8D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4632C8-0931-402A-9BA4-0689AD90AB3C}">
      <dsp:nvSpPr>
        <dsp:cNvPr id="0" name=""/>
        <dsp:cNvSpPr/>
      </dsp:nvSpPr>
      <dsp:spPr>
        <a:xfrm>
          <a:off x="610504" y="4168472"/>
          <a:ext cx="11102913" cy="833607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НЕТ службы</a:t>
          </a:r>
          <a:endParaRPr lang="ru-RU" sz="1800" b="1" kern="1200" dirty="0"/>
        </a:p>
      </dsp:txBody>
      <dsp:txXfrm>
        <a:off x="610504" y="4168472"/>
        <a:ext cx="11102913" cy="833607"/>
      </dsp:txXfrm>
    </dsp:sp>
    <dsp:sp modelId="{AD970452-753C-407B-B231-E6E978F59EE1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8C548-0BAF-4DD3-B543-F582398A3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D126811-5463-41B2-B91B-B2AF31E27E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086905-6264-49A1-A177-4587560F0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0526-881B-4EFB-A2B1-E2EC6E673644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701AC9-E6D9-424A-B3E9-04833A53B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5F9D72-D2C3-4734-AED1-8C844D06F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403C-4EB7-40BC-9395-955F62C49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17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7568ED-5BA7-4610-8C81-F1F0F5E60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5F916D-BF57-434B-B569-FCC0323374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2AD18AF-A3D1-4C26-82CA-9B12FC636D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EECB12-AF95-4823-A896-C9CF8AD0C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0526-881B-4EFB-A2B1-E2EC6E673644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F046F2-67BB-4C46-88ED-1A0AC7632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CD352C-415F-4E97-BCA4-0BDD14D68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403C-4EB7-40BC-9395-955F62C49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17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E72E41-1DB3-4A3F-9274-B394628EB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B0DC5A-BCCE-4AEE-8306-AB27C1D1B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720D09-FD34-4983-8EF6-E99DD07C5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FE80837-9A1C-4C3F-B636-2E8E85C9EE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1060367-273D-48D9-88EB-ABBFC16983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6383E5D-8D29-4F10-AB14-DD75AC2AF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0526-881B-4EFB-A2B1-E2EC6E673644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9200AD1-8CA8-4641-A836-1364F3A19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82AA4E0-0761-4F51-B223-985859E06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403C-4EB7-40BC-9395-955F62C49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14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F6FFE3-C71B-4791-B3EE-4D68C8A36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6982DD0-AF87-44F4-B3DA-16DAE384F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0526-881B-4EFB-A2B1-E2EC6E673644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880696C-27AF-40FE-8EEE-9C12E7FE1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202341C-63DD-4565-8E97-0E86B5989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403C-4EB7-40BC-9395-955F62C49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06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6D48678-5F24-4CE7-9B9F-36CE6E46D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0526-881B-4EFB-A2B1-E2EC6E673644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52E5571-247B-4893-BC6D-7B631690F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534437-C494-4D7E-B98A-068475749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403C-4EB7-40BC-9395-955F62C49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48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1D2E93-E23A-446F-AF68-25CB9AE3D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BBF875-BAD2-40B3-BB65-74F28C564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C434BF-4AA5-48D9-B3DF-DBE509082D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6C262B-FA24-4021-934A-08220E37D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0526-881B-4EFB-A2B1-E2EC6E673644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7DEA1A-803D-462E-A8F3-41DB46276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860C9B-AACB-4950-93E4-086E93A08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403C-4EB7-40BC-9395-955F62C49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80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15269B-8EC8-47CF-94A2-1F160F171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5F239FC-6D37-4243-8433-C440233B9F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E249BA-FBDB-4AA0-834A-BF55E3995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915A18-EA85-4C4B-B32A-7D5B919FB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0526-881B-4EFB-A2B1-E2EC6E673644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8585FE-A718-4D47-A647-748BFD73B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619EC6-5626-4147-8DE1-EA44FDC6A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403C-4EB7-40BC-9395-955F62C49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41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F845B-9362-47CA-BC1E-F07B4D390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D6097B-498A-4C5F-A535-790DB2E88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F312FE-7387-4D7A-BD10-BD67A4CBC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0526-881B-4EFB-A2B1-E2EC6E673644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8C56E5-14D7-492C-A6DB-B8600539C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487D89-90E7-492B-AD00-9BF53121F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403C-4EB7-40BC-9395-955F62C49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88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901F69C-8F4F-42AC-990B-B3945C3ED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DF6EE2-C59E-4700-A496-59BE3B14B3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1BC98B-3E86-4B3C-AE8B-1BF1BB0F3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0526-881B-4EFB-A2B1-E2EC6E673644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5D0B42-02FC-494A-AFAD-03CC1FA61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E1DBE6-4E4E-40F4-9012-A8F91F75D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403C-4EB7-40BC-9395-955F62C49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79BCEF47-5A67-42EF-A67E-11824BFD7C57}"/>
              </a:ext>
            </a:extLst>
          </p:cNvPr>
          <p:cNvSpPr/>
          <p:nvPr userDrawn="1"/>
        </p:nvSpPr>
        <p:spPr>
          <a:xfrm>
            <a:off x="0" y="2214000"/>
            <a:ext cx="12192000" cy="4644000"/>
          </a:xfrm>
          <a:custGeom>
            <a:avLst/>
            <a:gdLst>
              <a:gd name="connsiteX0" fmla="*/ 0 w 12192000"/>
              <a:gd name="connsiteY0" fmla="*/ 0 h 4644000"/>
              <a:gd name="connsiteX1" fmla="*/ 4813500 w 12192000"/>
              <a:gd name="connsiteY1" fmla="*/ 0 h 4644000"/>
              <a:gd name="connsiteX2" fmla="*/ 6096000 w 12192000"/>
              <a:gd name="connsiteY2" fmla="*/ 1282500 h 4644000"/>
              <a:gd name="connsiteX3" fmla="*/ 7378500 w 12192000"/>
              <a:gd name="connsiteY3" fmla="*/ 0 h 4644000"/>
              <a:gd name="connsiteX4" fmla="*/ 12192000 w 12192000"/>
              <a:gd name="connsiteY4" fmla="*/ 0 h 4644000"/>
              <a:gd name="connsiteX5" fmla="*/ 12192000 w 12192000"/>
              <a:gd name="connsiteY5" fmla="*/ 4644000 h 4644000"/>
              <a:gd name="connsiteX6" fmla="*/ 0 w 12192000"/>
              <a:gd name="connsiteY6" fmla="*/ 4644000 h 46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4644000">
                <a:moveTo>
                  <a:pt x="0" y="0"/>
                </a:moveTo>
                <a:lnTo>
                  <a:pt x="4813500" y="0"/>
                </a:lnTo>
                <a:cubicBezTo>
                  <a:pt x="4813500" y="708305"/>
                  <a:pt x="5387695" y="1282500"/>
                  <a:pt x="6096000" y="1282500"/>
                </a:cubicBezTo>
                <a:cubicBezTo>
                  <a:pt x="6804305" y="1282500"/>
                  <a:pt x="7378500" y="708305"/>
                  <a:pt x="7378500" y="0"/>
                </a:cubicBezTo>
                <a:lnTo>
                  <a:pt x="12192000" y="0"/>
                </a:lnTo>
                <a:lnTo>
                  <a:pt x="12192000" y="4644000"/>
                </a:lnTo>
                <a:lnTo>
                  <a:pt x="0" y="4644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544D0F5-96A6-457B-8523-7A11250FC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34000"/>
            <a:ext cx="10515600" cy="90578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D37E7F66-7731-4BEA-89E2-DFEF3F9044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5189794"/>
            <a:ext cx="10529887" cy="11699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6313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11ABB4-84E6-4957-916D-CC332F6B4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C7823A-AB17-46E4-B7FA-475AC7D0D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6528C9-5884-4B4D-B36C-1A614FA16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0526-881B-4EFB-A2B1-E2EC6E673644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A9552C-5650-405C-942C-79F245E32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EA733B-55B7-42F8-B642-7A4DC9DAF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403C-4EB7-40BC-9395-955F62C492F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40E1113-501F-42FF-A817-B71D295CCD2C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39F007F-2479-4E1B-962F-B6FEF354E7FF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4FBB389D-F645-4EF0-A313-F1760EDDD65D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  <a:solidFill>
            <a:schemeClr val="accent1"/>
          </a:solidFill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E8DDD8ED-37DB-433B-9BE3-ED56AB186990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3" name="Блок-схема: объединение 12">
              <a:extLst>
                <a:ext uri="{FF2B5EF4-FFF2-40B4-BE49-F238E27FC236}">
                  <a16:creationId xmlns:a16="http://schemas.microsoft.com/office/drawing/2014/main" id="{8A9AC1B6-7038-462A-A7C2-D0F29619BF17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E463789D-0C7C-454D-BFD9-1DE51E4C5BFC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1"/>
          </a:solidFill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84D431FD-AB15-4701-9AC6-CDB8CE4C764C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6" name="Блок-схема: объединение 15">
              <a:extLst>
                <a:ext uri="{FF2B5EF4-FFF2-40B4-BE49-F238E27FC236}">
                  <a16:creationId xmlns:a16="http://schemas.microsoft.com/office/drawing/2014/main" id="{E7D3F83A-004E-403A-8F03-CC8948CF9F67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249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4B881EB-1784-473B-8081-FDC8508B7613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119E31C-4778-49B4-88E9-494EF71DCCA4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AB8690DA-5449-464D-80A9-DCC9C148D31F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  <a:solidFill>
            <a:schemeClr val="accent1"/>
          </a:solidFill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315118C4-713A-4AB9-B08B-BD62864C2E6A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3" name="Блок-схема: объединение 12">
              <a:extLst>
                <a:ext uri="{FF2B5EF4-FFF2-40B4-BE49-F238E27FC236}">
                  <a16:creationId xmlns:a16="http://schemas.microsoft.com/office/drawing/2014/main" id="{A0898C5B-FFF0-4624-824E-84E4C17CBB18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7BCAD506-BA00-4E33-B68C-E5911E34BEAB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1"/>
          </a:solidFill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501341E1-EFB0-48B5-8780-45599BABAF41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6" name="Блок-схема: объединение 15">
              <a:extLst>
                <a:ext uri="{FF2B5EF4-FFF2-40B4-BE49-F238E27FC236}">
                  <a16:creationId xmlns:a16="http://schemas.microsoft.com/office/drawing/2014/main" id="{DE8C835F-D205-4D6A-8A82-F0DFE38F02AB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666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1">
            <a:extLst>
              <a:ext uri="{FF2B5EF4-FFF2-40B4-BE49-F238E27FC236}">
                <a16:creationId xmlns:a16="http://schemas.microsoft.com/office/drawing/2014/main" id="{212017C5-14B7-48BC-B8BE-D5D4F4B45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234000"/>
            <a:ext cx="11341100" cy="1035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Рисунок 2">
            <a:extLst>
              <a:ext uri="{FF2B5EF4-FFF2-40B4-BE49-F238E27FC236}">
                <a16:creationId xmlns:a16="http://schemas.microsoft.com/office/drawing/2014/main" id="{36831F7D-B09F-4F32-A572-FF1722AB40F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5450" y="23034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Рисунок 2">
            <a:extLst>
              <a:ext uri="{FF2B5EF4-FFF2-40B4-BE49-F238E27FC236}">
                <a16:creationId xmlns:a16="http://schemas.microsoft.com/office/drawing/2014/main" id="{491E53D3-0B88-498D-A9DC-A437A9E4F85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95341" y="23034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Рисунок 2">
            <a:extLst>
              <a:ext uri="{FF2B5EF4-FFF2-40B4-BE49-F238E27FC236}">
                <a16:creationId xmlns:a16="http://schemas.microsoft.com/office/drawing/2014/main" id="{CA28B859-26E1-497E-B38C-EB350280E0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61675" y="2303463"/>
            <a:ext cx="3004875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Рисунок 2">
            <a:extLst>
              <a:ext uri="{FF2B5EF4-FFF2-40B4-BE49-F238E27FC236}">
                <a16:creationId xmlns:a16="http://schemas.microsoft.com/office/drawing/2014/main" id="{83794A95-742B-476B-A491-D78B55E6ACE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5450" y="4058163"/>
            <a:ext cx="3004875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id="{0A08D924-CC38-4A36-8978-268388CC3B4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606109" y="40581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88B833B7-5777-405E-B3BD-11A5DD0A9C4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776000" y="40581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Текст 4">
            <a:extLst>
              <a:ext uri="{FF2B5EF4-FFF2-40B4-BE49-F238E27FC236}">
                <a16:creationId xmlns:a16="http://schemas.microsoft.com/office/drawing/2014/main" id="{2B4081C9-FF26-4F20-A23C-5DFDD3FDC02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9739" y="1493838"/>
            <a:ext cx="11341100" cy="62706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FC03AC4-0ACD-47AD-9F9F-E09327CAEA24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F9B881F-8C58-47D0-A3FE-B4A2C623BC40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698F3764-7851-4610-B9E9-DA778617CECE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  <a:solidFill>
            <a:schemeClr val="accent1"/>
          </a:solidFill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868FCF22-56EA-4317-B9C7-E294C17D24D3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8" name="Блок-схема: объединение 17">
              <a:extLst>
                <a:ext uri="{FF2B5EF4-FFF2-40B4-BE49-F238E27FC236}">
                  <a16:creationId xmlns:a16="http://schemas.microsoft.com/office/drawing/2014/main" id="{2953430D-E015-4EDE-A77A-2E6F8F7B7A73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550034EE-489F-492F-88F5-8607CA789417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1"/>
          </a:solidFill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4050F1EC-7E55-40B0-BE07-C108BF7EE986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21" name="Блок-схема: объединение 20">
              <a:extLst>
                <a:ext uri="{FF2B5EF4-FFF2-40B4-BE49-F238E27FC236}">
                  <a16:creationId xmlns:a16="http://schemas.microsoft.com/office/drawing/2014/main" id="{E675CAD4-0442-4ED3-A796-158AFA773B44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553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4756F5F-238C-4EA5-953D-83BC7A40E2A5}"/>
              </a:ext>
            </a:extLst>
          </p:cNvPr>
          <p:cNvSpPr/>
          <p:nvPr userDrawn="1"/>
        </p:nvSpPr>
        <p:spPr>
          <a:xfrm>
            <a:off x="0" y="1674000"/>
            <a:ext cx="12192000" cy="1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A24F890-6633-4AD3-9C24-3D0B92AF4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BC0BA3-1E1F-4BDD-8E19-DB8F68551C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294063"/>
            <a:ext cx="10515600" cy="29702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4560B685-5836-4067-85B7-2D3D4F5E09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989138"/>
            <a:ext cx="10515600" cy="8096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7574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EEF441D-A1A1-48BA-B9DE-0AAA8224B7D0}"/>
              </a:ext>
            </a:extLst>
          </p:cNvPr>
          <p:cNvSpPr/>
          <p:nvPr userDrawn="1"/>
        </p:nvSpPr>
        <p:spPr>
          <a:xfrm>
            <a:off x="0" y="0"/>
            <a:ext cx="59188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307CA8-65BF-4D7F-BB9A-49ACF57E72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0"/>
            <a:ext cx="5918850" cy="5918850"/>
          </a:xfrm>
          <a:prstGeom prst="rect">
            <a:avLst/>
          </a:prstGeom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5701238B-17B1-4DAB-9C27-FC7BE9B87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02" y="1359000"/>
            <a:ext cx="5280898" cy="1325563"/>
          </a:xfrm>
        </p:spPr>
        <p:txBody>
          <a:bodyPr>
            <a:noAutofit/>
          </a:bodyPr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318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975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B3BE18-66DB-4AAA-A464-A49C7350A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61F556-4C27-4545-81FF-A3D081C7F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52913A-6AB7-4074-A970-BAD33C37F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0526-881B-4EFB-A2B1-E2EC6E673644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1F05DD-018A-44C6-913B-25EBC4ABD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F4B298-E8C1-4720-877E-1FF0797AE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403C-4EB7-40BC-9395-955F62C49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97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hyperlink" Target="https://presentation-creation.ru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54B752-120C-4487-89CB-4AFC41A57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EDBCFC-8BE1-484E-93D1-993134499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1D03DA-1971-43A2-9891-AECDBDC88D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00526-881B-4EFB-A2B1-E2EC6E673644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4EDF10-5999-44E6-BD5E-221AAAE482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3C934A-D5FA-4C37-A39B-4A4DD281E3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E403C-4EB7-40BC-9395-955F62C492F5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9"/>
            <a:extLst>
              <a:ext uri="{FF2B5EF4-FFF2-40B4-BE49-F238E27FC236}">
                <a16:creationId xmlns:a16="http://schemas.microsoft.com/office/drawing/2014/main" id="{2009848F-CD87-4ABC-80BF-1E22A3720DC6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719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3" r:id="rId4"/>
    <p:sldLayoutId id="2147483665" r:id="rId5"/>
    <p:sldLayoutId id="2147483664" r:id="rId6"/>
    <p:sldLayoutId id="2147483660" r:id="rId7"/>
    <p:sldLayoutId id="2147483662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3.svg"/><Relationship Id="rId7" Type="http://schemas.openxmlformats.org/officeDocument/2006/relationships/image" Target="../media/image1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225B392-09D3-43BD-AC85-5FF1558E8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056" y="3609000"/>
            <a:ext cx="10515600" cy="2565000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Calibri" panose="020F0502020204030204" pitchFamily="34" charset="0"/>
                <a:ea typeface="Times New Roman" panose="02020603050405020304" pitchFamily="18" charset="0"/>
              </a:rPr>
              <a:t>Организационная структура </a:t>
            </a:r>
            <a:br>
              <a:rPr lang="ru-RU" sz="3600" b="1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ru-RU" sz="3600" b="1" dirty="0">
                <a:latin typeface="Calibri" panose="020F0502020204030204" pitchFamily="34" charset="0"/>
                <a:ea typeface="Times New Roman" panose="02020603050405020304" pitchFamily="18" charset="0"/>
              </a:rPr>
              <a:t>методической</a:t>
            </a:r>
            <a:r>
              <a:rPr lang="ru-RU" sz="3600" b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3600" b="1" dirty="0">
                <a:latin typeface="Calibri" panose="020F0502020204030204" pitchFamily="34" charset="0"/>
                <a:ea typeface="Times New Roman" panose="02020603050405020304" pitchFamily="18" charset="0"/>
              </a:rPr>
              <a:t>службы муниципалитета </a:t>
            </a:r>
            <a:br>
              <a:rPr lang="ru-RU" sz="3600" b="1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ru-RU" sz="3600" b="1" dirty="0">
                <a:latin typeface="Calibri" panose="020F0502020204030204" pitchFamily="34" charset="0"/>
                <a:ea typeface="Times New Roman" panose="02020603050405020304" pitchFamily="18" charset="0"/>
              </a:rPr>
              <a:t>в условиях трансформации методической </a:t>
            </a:r>
            <a:r>
              <a:rPr lang="ru-RU" sz="36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работы</a:t>
            </a:r>
            <a:endParaRPr lang="ru-RU" sz="80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71257" y="1404000"/>
            <a:ext cx="1835198" cy="169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44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7A0CA7A-4EE2-4BA6-9754-19D208B7B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000" y="365125"/>
            <a:ext cx="10117800" cy="588875"/>
          </a:xfrm>
        </p:spPr>
        <p:txBody>
          <a:bodyPr>
            <a:noAutofit/>
          </a:bodyPr>
          <a:lstStyle/>
          <a:p>
            <a:r>
              <a:rPr lang="ru-RU" dirty="0" smtClean="0"/>
              <a:t>Современная ситуация. Проблемы.</a:t>
            </a:r>
            <a:endParaRPr lang="ru-RU" b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756127637"/>
              </p:ext>
            </p:extLst>
          </p:nvPr>
        </p:nvGraphicFramePr>
        <p:xfrm>
          <a:off x="201000" y="954000"/>
          <a:ext cx="11790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106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7A0CA7A-4EE2-4BA6-9754-19D208B7B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000" y="365125"/>
            <a:ext cx="10522800" cy="993875"/>
          </a:xfrm>
        </p:spPr>
        <p:txBody>
          <a:bodyPr>
            <a:noAutofit/>
          </a:bodyPr>
          <a:lstStyle/>
          <a:p>
            <a:r>
              <a:rPr lang="ru-RU" sz="3400" dirty="0" smtClean="0"/>
              <a:t>Современная ситуация. Организационно-правовые формы</a:t>
            </a:r>
            <a:endParaRPr lang="ru-RU" sz="3400" b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08127168"/>
              </p:ext>
            </p:extLst>
          </p:nvPr>
        </p:nvGraphicFramePr>
        <p:xfrm>
          <a:off x="197400" y="1224000"/>
          <a:ext cx="11790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720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 flipV="1">
            <a:off x="0" y="1"/>
            <a:ext cx="12192000" cy="9525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24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-69000" y="4682069"/>
            <a:ext cx="6000751" cy="219074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2400" dirty="0"/>
          </a:p>
        </p:txBody>
      </p:sp>
      <p:pic>
        <p:nvPicPr>
          <p:cNvPr id="18437" name="Picture 5" descr="d:\Users\snitko\Desktop\аиряв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154608" y="5524515"/>
            <a:ext cx="3037392" cy="1333485"/>
          </a:xfrm>
          <a:prstGeom prst="rect">
            <a:avLst/>
          </a:prstGeom>
          <a:noFill/>
        </p:spPr>
      </p:pic>
      <p:pic>
        <p:nvPicPr>
          <p:cNvPr id="18438" name="Picture 6" descr="d:\Users\snitko\Desktop\лп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" y="0"/>
            <a:ext cx="3238481" cy="161923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2476500" cy="5715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000" dirty="0"/>
              <a:t/>
            </a:r>
            <a:br>
              <a:rPr lang="ru-RU" sz="4000" dirty="0"/>
            </a:br>
            <a:r>
              <a:rPr lang="ru-RU" sz="3333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sz="2667" dirty="0">
              <a:solidFill>
                <a:srgbClr val="002060"/>
              </a:solidFill>
            </a:endParaRPr>
          </a:p>
        </p:txBody>
      </p:sp>
      <p:sp>
        <p:nvSpPr>
          <p:cNvPr id="18440" name="Прямоугольник 8"/>
          <p:cNvSpPr>
            <a:spLocks noChangeArrowheads="1"/>
          </p:cNvSpPr>
          <p:nvPr/>
        </p:nvSpPr>
        <p:spPr bwMode="auto">
          <a:xfrm>
            <a:off x="1285876" y="1203892"/>
            <a:ext cx="2381249" cy="66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867" b="1" dirty="0">
                <a:solidFill>
                  <a:srgbClr val="002060"/>
                </a:solidFill>
              </a:rPr>
              <a:t>Разрозненное учредительство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85875" y="1866396"/>
            <a:ext cx="2095500" cy="6669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867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Структурная организация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>
            <a:off x="2679150" y="1939789"/>
            <a:ext cx="1716617" cy="2117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739634" y="1313153"/>
            <a:ext cx="3429000" cy="3796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867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РАЗНЫЕ ПОЛНОМОЧИЯ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739634" y="1965488"/>
            <a:ext cx="3048000" cy="3796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867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РАЗНЫЙ ФУНКЦИОНАЛ</a:t>
            </a:r>
          </a:p>
        </p:txBody>
      </p:sp>
      <p:sp>
        <p:nvSpPr>
          <p:cNvPr id="22" name="Овал 21"/>
          <p:cNvSpPr/>
          <p:nvPr/>
        </p:nvSpPr>
        <p:spPr>
          <a:xfrm>
            <a:off x="3428999" y="1412413"/>
            <a:ext cx="190501" cy="19050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23" name="Овал 22"/>
          <p:cNvSpPr/>
          <p:nvPr/>
        </p:nvSpPr>
        <p:spPr>
          <a:xfrm>
            <a:off x="3428998" y="2131994"/>
            <a:ext cx="190501" cy="19050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1428750" y="1866396"/>
            <a:ext cx="2095500" cy="2116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286250" y="183062"/>
            <a:ext cx="5810249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Муниципальные методические службы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3238501" y="666751"/>
            <a:ext cx="8953500" cy="2116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1300742" y="3367810"/>
            <a:ext cx="6929437" cy="738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00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вертикали формирования единого методического пространства от регионального института развития образования   через муниципальные методические службы к  каждой ОО.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300742" y="4298454"/>
            <a:ext cx="671512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1000"/>
              </a:spcAft>
              <a:tabLst>
                <a:tab pos="0" algn="l"/>
              </a:tabLst>
              <a:defRPr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полного охвата педагогических кадров региона методическим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сопровождением.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300742" y="5047471"/>
            <a:ext cx="6143625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 малокомплектных образовательных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организаций,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которые не могут самостоятельно организовывать методические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в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силу малочисленности педагогического коллектива</a:t>
            </a:r>
          </a:p>
        </p:txBody>
      </p:sp>
    </p:spTree>
    <p:extLst>
      <p:ext uri="{BB962C8B-B14F-4D97-AF65-F5344CB8AC3E}">
        <p14:creationId xmlns:p14="http://schemas.microsoft.com/office/powerpoint/2010/main" val="259106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d:\Users\snitko\Desktop\аиряв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154608" y="5524515"/>
            <a:ext cx="3037392" cy="1333485"/>
          </a:xfrm>
          <a:prstGeom prst="rect">
            <a:avLst/>
          </a:prstGeom>
          <a:noFill/>
        </p:spPr>
      </p:pic>
      <p:pic>
        <p:nvPicPr>
          <p:cNvPr id="18438" name="Picture 6" descr="d:\Users\snitko\Desktop\лп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" y="0"/>
            <a:ext cx="3428983" cy="192766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1" y="190500"/>
            <a:ext cx="8845549" cy="762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000" dirty="0"/>
              <a:t/>
            </a:r>
            <a:br>
              <a:rPr lang="ru-RU" sz="4000" dirty="0"/>
            </a:br>
            <a:r>
              <a:rPr lang="ru-RU" sz="3333" dirty="0">
                <a:solidFill>
                  <a:schemeClr val="accent4">
                    <a:lumMod val="50000"/>
                  </a:schemeClr>
                </a:solidFill>
              </a:rPr>
              <a:t>описание ситуации «как есть»</a:t>
            </a:r>
            <a:r>
              <a:rPr lang="ru-RU" sz="3333" dirty="0"/>
              <a:t/>
            </a:r>
            <a:br>
              <a:rPr lang="ru-RU" sz="3333" dirty="0"/>
            </a:br>
            <a:endParaRPr lang="ru-RU" sz="3333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62252" y="1714500"/>
            <a:ext cx="9239249" cy="954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333"/>
              </a:spcAft>
              <a:defRPr/>
            </a:pPr>
            <a:r>
              <a:rPr lang="ru-RU" sz="1867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вертикали формирования единого методического пространства от регионального института развития образования   через муниципальные методические службы к  каждой ОО.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67001" y="3333751"/>
            <a:ext cx="8953500" cy="6669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1333"/>
              </a:spcAft>
              <a:tabLst>
                <a:tab pos="0" algn="l"/>
              </a:tabLst>
              <a:defRPr/>
            </a:pPr>
            <a:r>
              <a:rPr lang="ru-RU" sz="1867" b="1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Отсутствие полного охвата педагогических кадров региона методическим </a:t>
            </a:r>
            <a:r>
              <a:rPr lang="ru-RU" sz="1867" b="1" dirty="0" smtClean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сопровождением.</a:t>
            </a:r>
            <a:endParaRPr lang="ru-RU" sz="1867" b="1" dirty="0">
              <a:solidFill>
                <a:schemeClr val="accent4">
                  <a:lumMod val="50000"/>
                </a:schemeClr>
              </a:solidFill>
              <a:latin typeface="Franklin Gothic Medium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67001" y="4953001"/>
            <a:ext cx="8191500" cy="954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867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 малокомплектных образовательных </a:t>
            </a:r>
            <a:r>
              <a:rPr lang="ru-RU" sz="1867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организаций, </a:t>
            </a:r>
            <a:r>
              <a:rPr lang="ru-RU" sz="1867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которые не могут самостоятельно организовывать методические </a:t>
            </a:r>
            <a:r>
              <a:rPr lang="ru-RU" sz="1867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в </a:t>
            </a:r>
            <a:r>
              <a:rPr lang="ru-RU" sz="1867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силу малочисленности педагогического коллектива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76751" y="1047751"/>
            <a:ext cx="3048000" cy="379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867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ПРОБЛЕМЫ:</a:t>
            </a:r>
            <a:endParaRPr lang="ru-RU" sz="1867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0489" name="Диаграмма 10"/>
          <p:cNvGraphicFramePr>
            <a:graphicFrameLocks/>
          </p:cNvGraphicFramePr>
          <p:nvPr/>
        </p:nvGraphicFramePr>
        <p:xfrm>
          <a:off x="190501" y="3048001"/>
          <a:ext cx="2857500" cy="1756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r:id="rId5" imgW="2145978" imgH="1316850" progId="Excel.Chart.8">
                  <p:embed/>
                </p:oleObj>
              </mc:Choice>
              <mc:Fallback>
                <p:oleObj r:id="rId5" imgW="2145978" imgH="1316850" progId="Excel.Chart.8">
                  <p:embed/>
                  <p:pic>
                    <p:nvPicPr>
                      <p:cNvPr id="20489" name="Диаграмма 10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1" y="3048001"/>
                        <a:ext cx="2857500" cy="17568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90" name="Picture 4" descr="d:\Users\snitko\Desktop\Downloads\1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52500" y="1428751"/>
            <a:ext cx="1619251" cy="1388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2" descr="C:\Documents and Settings\BEL-RO2\Рабочий стол\ОРГАНЫ ВЛАСТИ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7252" y="5048251"/>
            <a:ext cx="161924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473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7A0CA7A-4EE2-4BA6-9754-19D208B7B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000" y="369000"/>
            <a:ext cx="10522800" cy="993875"/>
          </a:xfrm>
        </p:spPr>
        <p:txBody>
          <a:bodyPr>
            <a:noAutofit/>
          </a:bodyPr>
          <a:lstStyle/>
          <a:p>
            <a:r>
              <a:rPr lang="ru-RU" dirty="0" smtClean="0"/>
              <a:t>Проблемы ММС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02400" y="1362875"/>
            <a:ext cx="10980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/>
              <a:t>Отсутствие методистов-предметников для оказания качественной консультационной помощи сопровождаемым учителям; </a:t>
            </a: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Низкая </a:t>
            </a:r>
            <a:r>
              <a:rPr lang="ru-RU" sz="2000" dirty="0"/>
              <a:t>заработная плата, которая не позволяет нанять высококвалифицированных специалистов на постоянную работу; </a:t>
            </a: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Слабая </a:t>
            </a:r>
            <a:r>
              <a:rPr lang="ru-RU" sz="2000" dirty="0"/>
              <a:t>научная составляющая в деятельности методической службы (что так же обусловлено, сложностью привлечения специалистов в связи с недостаточным финансированием); </a:t>
            </a: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Для </a:t>
            </a:r>
            <a:r>
              <a:rPr lang="ru-RU" sz="2000" dirty="0"/>
              <a:t>муниципальных районов характерна проблема, с одной стороны, территориальной удаленности и трудности организации подвоза для проведения очных мероприятий, с другой стороны, слабого </a:t>
            </a:r>
            <a:r>
              <a:rPr lang="ru-RU" sz="2000" dirty="0" err="1"/>
              <a:t>интернет-соединения</a:t>
            </a:r>
            <a:r>
              <a:rPr lang="ru-RU" sz="2000" dirty="0"/>
              <a:t>, что не позволяет организовывать дистанционное обучение; </a:t>
            </a: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Финансовая </a:t>
            </a:r>
            <a:r>
              <a:rPr lang="ru-RU" sz="2000" dirty="0"/>
              <a:t>невозможность организации стажировок и повышения квалификации за пределами </a:t>
            </a:r>
            <a:r>
              <a:rPr lang="ru-RU" sz="2000" dirty="0" smtClean="0"/>
              <a:t>республики;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«</a:t>
            </a:r>
            <a:r>
              <a:rPr lang="ru-RU" sz="2000" dirty="0"/>
              <a:t>Бумажная» работа, заполнение разного рода отчетов и предоставление информации по разным аспектам деятельности, особенно в условиях недостатка кадров, не позволяет заниматься собственно методической работой. </a:t>
            </a:r>
          </a:p>
        </p:txBody>
      </p:sp>
    </p:spTree>
    <p:extLst>
      <p:ext uri="{BB962C8B-B14F-4D97-AF65-F5344CB8AC3E}">
        <p14:creationId xmlns:p14="http://schemas.microsoft.com/office/powerpoint/2010/main" val="265072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6425" y="1014810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противоречие между глобальностью государственных задач по обеспечению непрерывного профессионального развития педагогов и недостатком ресурсов</a:t>
            </a:r>
          </a:p>
        </p:txBody>
      </p:sp>
      <p:pic>
        <p:nvPicPr>
          <p:cNvPr id="1026" name="Picture 2" descr="https://www.clipartmax.com/png/middle/297-2979902_conflict-free-icon-conflicto-icono-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000" y="1146177"/>
            <a:ext cx="5481000" cy="406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86000" y="1674000"/>
            <a:ext cx="4455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Противоречие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между глобальностью государственных задач по обеспечению непрерывного профессионального развития педагогов и недостатком ресурсов </a:t>
            </a:r>
          </a:p>
        </p:txBody>
      </p:sp>
    </p:spTree>
    <p:extLst>
      <p:ext uri="{BB962C8B-B14F-4D97-AF65-F5344CB8AC3E}">
        <p14:creationId xmlns:p14="http://schemas.microsoft.com/office/powerpoint/2010/main" val="360770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571500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87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61000" y="773999"/>
            <a:ext cx="6321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Требуется организационная </a:t>
            </a:r>
            <a:r>
              <a:rPr lang="ru-RU" sz="2800" dirty="0">
                <a:solidFill>
                  <a:srgbClr val="C00000"/>
                </a:solidFill>
              </a:rPr>
              <a:t>и </a:t>
            </a:r>
            <a:r>
              <a:rPr lang="ru-RU" sz="2800" dirty="0" smtClean="0">
                <a:solidFill>
                  <a:srgbClr val="C00000"/>
                </a:solidFill>
              </a:rPr>
              <a:t>содержательная модернизация </a:t>
            </a:r>
            <a:r>
              <a:rPr lang="ru-RU" sz="2800" dirty="0">
                <a:solidFill>
                  <a:srgbClr val="C00000"/>
                </a:solidFill>
              </a:rPr>
              <a:t>методических служб для решения поставленных задач </a:t>
            </a:r>
            <a:r>
              <a:rPr lang="ru-RU" sz="2800" dirty="0" smtClean="0">
                <a:solidFill>
                  <a:srgbClr val="C00000"/>
                </a:solidFill>
              </a:rPr>
              <a:t>- ТРАНСФОРМАЦИЯ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3609000"/>
            <a:ext cx="4979988" cy="20311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00" y="1097165"/>
            <a:ext cx="3771835" cy="377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47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id="{351D9FD1-2F7B-462D-80D1-2B7C7E4AA6CC}"/>
              </a:ext>
            </a:extLst>
          </p:cNvPr>
          <p:cNvSpPr/>
          <p:nvPr/>
        </p:nvSpPr>
        <p:spPr>
          <a:xfrm>
            <a:off x="8450917" y="1103542"/>
            <a:ext cx="3008650" cy="1485000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FDBEA08-C873-4CF1-82D4-93BE07895738}"/>
              </a:ext>
            </a:extLst>
          </p:cNvPr>
          <p:cNvSpPr/>
          <p:nvPr/>
        </p:nvSpPr>
        <p:spPr>
          <a:xfrm>
            <a:off x="6177461" y="1475019"/>
            <a:ext cx="2205000" cy="7404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8677D56-4CB0-49A3-8F32-1666A25B9EE2}"/>
              </a:ext>
            </a:extLst>
          </p:cNvPr>
          <p:cNvSpPr/>
          <p:nvPr/>
        </p:nvSpPr>
        <p:spPr>
          <a:xfrm>
            <a:off x="3800184" y="1475019"/>
            <a:ext cx="2295816" cy="740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E6D3484-8CC4-4770-AFDB-3EA204AACAFC}"/>
              </a:ext>
            </a:extLst>
          </p:cNvPr>
          <p:cNvSpPr/>
          <p:nvPr/>
        </p:nvSpPr>
        <p:spPr>
          <a:xfrm>
            <a:off x="1382230" y="1491952"/>
            <a:ext cx="2349498" cy="7404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F4E2175-9379-4D1C-9CDE-84786ABD43E5}"/>
              </a:ext>
            </a:extLst>
          </p:cNvPr>
          <p:cNvSpPr/>
          <p:nvPr/>
        </p:nvSpPr>
        <p:spPr>
          <a:xfrm>
            <a:off x="1388514" y="2360558"/>
            <a:ext cx="2343214" cy="3093441"/>
          </a:xfrm>
          <a:prstGeom prst="roundRect">
            <a:avLst>
              <a:gd name="adj" fmla="val 1575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Выявление ключевых проблем через проведение </a:t>
            </a:r>
            <a:r>
              <a:rPr lang="ru-RU" sz="1400" dirty="0" smtClean="0">
                <a:solidFill>
                  <a:srgbClr val="002060"/>
                </a:solidFill>
              </a:rPr>
              <a:t>глубокого </a:t>
            </a:r>
            <a:r>
              <a:rPr lang="ru-RU" sz="1400" dirty="0">
                <a:solidFill>
                  <a:srgbClr val="002060"/>
                </a:solidFill>
              </a:rPr>
              <a:t>анализа </a:t>
            </a:r>
            <a:r>
              <a:rPr lang="ru-RU" sz="1400" dirty="0" smtClean="0">
                <a:solidFill>
                  <a:srgbClr val="002060"/>
                </a:solidFill>
              </a:rPr>
              <a:t>сильных </a:t>
            </a:r>
            <a:r>
              <a:rPr lang="ru-RU" sz="1400" dirty="0">
                <a:solidFill>
                  <a:srgbClr val="002060"/>
                </a:solidFill>
              </a:rPr>
              <a:t>и слабых сторон в организации методической работы </a:t>
            </a:r>
            <a:r>
              <a:rPr lang="ru-RU" sz="1400" dirty="0" smtClean="0">
                <a:solidFill>
                  <a:srgbClr val="002060"/>
                </a:solidFill>
              </a:rPr>
              <a:t>усилиями ММС, </a:t>
            </a:r>
            <a:r>
              <a:rPr lang="ru-RU" sz="1400" dirty="0">
                <a:solidFill>
                  <a:srgbClr val="002060"/>
                </a:solidFill>
              </a:rPr>
              <a:t>образовательных результатов </a:t>
            </a:r>
            <a:r>
              <a:rPr lang="ru-RU" sz="1400" dirty="0" smtClean="0">
                <a:solidFill>
                  <a:srgbClr val="002060"/>
                </a:solidFill>
              </a:rPr>
              <a:t>обучающихся, </a:t>
            </a:r>
            <a:r>
              <a:rPr lang="ru-RU" sz="1400" dirty="0">
                <a:solidFill>
                  <a:srgbClr val="002060"/>
                </a:solidFill>
              </a:rPr>
              <a:t>профессиональных дефицитов учителей и руководителей школ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B59FEBD2-3D71-4EA9-A062-9222D3595F10}"/>
              </a:ext>
            </a:extLst>
          </p:cNvPr>
          <p:cNvSpPr/>
          <p:nvPr/>
        </p:nvSpPr>
        <p:spPr>
          <a:xfrm>
            <a:off x="3800184" y="2368809"/>
            <a:ext cx="2295816" cy="2815191"/>
          </a:xfrm>
          <a:prstGeom prst="roundRect">
            <a:avLst>
              <a:gd name="adj" fmla="val 17012"/>
            </a:avLst>
          </a:prstGeom>
          <a:solidFill>
            <a:srgbClr val="37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Выделение основных приоритетов - целевых ориентиров улучшений на основе анализа разработка стратегии решения ключевых проблем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694A5D8E-718C-42AC-B4EF-6E0D44A74220}"/>
              </a:ext>
            </a:extLst>
          </p:cNvPr>
          <p:cNvSpPr/>
          <p:nvPr/>
        </p:nvSpPr>
        <p:spPr>
          <a:xfrm>
            <a:off x="6225188" y="2405675"/>
            <a:ext cx="2168832" cy="2418326"/>
          </a:xfrm>
          <a:prstGeom prst="roundRect">
            <a:avLst>
              <a:gd name="adj" fmla="val 18185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Разработка плана действий (дорожных карт) по каждому </a:t>
            </a:r>
            <a:r>
              <a:rPr lang="ru-RU" sz="1400" dirty="0" smtClean="0"/>
              <a:t>приоритету, </a:t>
            </a:r>
            <a:r>
              <a:rPr lang="ru-RU" sz="1400" dirty="0"/>
              <a:t>разработка и апробация структурно-функциональной модели ММС (каждого кластера)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9F6259D4-C2D7-4C8A-8339-9FD9ED5C8C7F}"/>
              </a:ext>
            </a:extLst>
          </p:cNvPr>
          <p:cNvSpPr/>
          <p:nvPr/>
        </p:nvSpPr>
        <p:spPr>
          <a:xfrm>
            <a:off x="8523207" y="2416674"/>
            <a:ext cx="2225729" cy="2002326"/>
          </a:xfrm>
          <a:prstGeom prst="roundRect">
            <a:avLst>
              <a:gd name="adj" fmla="val 16645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Разработка программы сопровождения </a:t>
            </a:r>
            <a:r>
              <a:rPr lang="ru-RU" sz="1400" dirty="0" smtClean="0"/>
              <a:t>ММС, запуск Модели ММС </a:t>
            </a:r>
            <a:endParaRPr lang="ru-RU" sz="1400" dirty="0"/>
          </a:p>
        </p:txBody>
      </p:sp>
      <p:sp>
        <p:nvSpPr>
          <p:cNvPr id="28" name="Заголовок 3">
            <a:extLst>
              <a:ext uri="{FF2B5EF4-FFF2-40B4-BE49-F238E27FC236}">
                <a16:creationId xmlns:a16="http://schemas.microsoft.com/office/drawing/2014/main" id="{F7068C42-8135-4B48-812A-CAE7A0B1049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156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1"/>
                </a:solidFill>
              </a:rPr>
              <a:t>Основные действия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flipH="1">
            <a:off x="1506000" y="1706724"/>
            <a:ext cx="198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Задача 1 – шаг 1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flipH="1">
            <a:off x="3958092" y="1691335"/>
            <a:ext cx="198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Задача 2 – шаг 2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flipH="1">
            <a:off x="6225189" y="1665265"/>
            <a:ext cx="198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Задача 3 – шаг 3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flipH="1">
            <a:off x="8580106" y="1665265"/>
            <a:ext cx="198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Задача 4 – шаг 4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4" name="Пятиугольник 33"/>
          <p:cNvSpPr/>
          <p:nvPr/>
        </p:nvSpPr>
        <p:spPr>
          <a:xfrm>
            <a:off x="246000" y="5769000"/>
            <a:ext cx="11655000" cy="405000"/>
          </a:xfrm>
          <a:prstGeom prst="homePlat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397688" y="5807603"/>
            <a:ext cx="1165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      АНАЛИЗ</a:t>
            </a:r>
            <a:r>
              <a:rPr lang="ru-RU" sz="1400" dirty="0" smtClean="0"/>
              <a:t> – </a:t>
            </a:r>
            <a:r>
              <a:rPr lang="ru-RU" sz="1400" b="1" dirty="0" smtClean="0">
                <a:solidFill>
                  <a:srgbClr val="C00000"/>
                </a:solidFill>
              </a:rPr>
              <a:t>ИССЛЕДОВАНИЕ</a:t>
            </a:r>
            <a:r>
              <a:rPr lang="ru-RU" sz="1400" dirty="0" smtClean="0"/>
              <a:t> (формы, пакет инструментов) – </a:t>
            </a:r>
            <a:r>
              <a:rPr lang="ru-RU" sz="1400" b="1" dirty="0" smtClean="0">
                <a:solidFill>
                  <a:srgbClr val="C00000"/>
                </a:solidFill>
              </a:rPr>
              <a:t>ПРОЕКТИРОВОЧНЫЕ СЕМИНАРЫ</a:t>
            </a:r>
            <a:r>
              <a:rPr lang="ru-RU" sz="1400" dirty="0" smtClean="0"/>
              <a:t> с командами ОО – </a:t>
            </a:r>
            <a:r>
              <a:rPr lang="ru-RU" sz="1400" b="1" dirty="0" smtClean="0">
                <a:solidFill>
                  <a:srgbClr val="C00000"/>
                </a:solidFill>
              </a:rPr>
              <a:t>СТРАТЕГИЧЕСКИЕ СЕССИИ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1747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Прямоугольный треугольник 61">
            <a:extLst>
              <a:ext uri="{FF2B5EF4-FFF2-40B4-BE49-F238E27FC236}">
                <a16:creationId xmlns:a16="http://schemas.microsoft.com/office/drawing/2014/main" id="{BCB59EE5-EDFE-4DBF-90A7-DC18C6306839}"/>
              </a:ext>
            </a:extLst>
          </p:cNvPr>
          <p:cNvSpPr/>
          <p:nvPr/>
        </p:nvSpPr>
        <p:spPr>
          <a:xfrm rot="16200000">
            <a:off x="688463" y="1605058"/>
            <a:ext cx="179794" cy="17957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: скругленные верхние углы 62">
            <a:extLst>
              <a:ext uri="{FF2B5EF4-FFF2-40B4-BE49-F238E27FC236}">
                <a16:creationId xmlns:a16="http://schemas.microsoft.com/office/drawing/2014/main" id="{337E486B-8131-48E4-A01A-310A636A2F12}"/>
              </a:ext>
            </a:extLst>
          </p:cNvPr>
          <p:cNvSpPr/>
          <p:nvPr/>
        </p:nvSpPr>
        <p:spPr>
          <a:xfrm rot="5400000">
            <a:off x="11870" y="2486653"/>
            <a:ext cx="3780000" cy="1991250"/>
          </a:xfrm>
          <a:prstGeom prst="round2SameRect">
            <a:avLst>
              <a:gd name="adj1" fmla="val 11028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4" name="Прямоугольник: скругленные верхние углы 63">
            <a:extLst>
              <a:ext uri="{FF2B5EF4-FFF2-40B4-BE49-F238E27FC236}">
                <a16:creationId xmlns:a16="http://schemas.microsoft.com/office/drawing/2014/main" id="{10901EF8-8BFD-420C-B0B6-D4505E1BAD09}"/>
              </a:ext>
            </a:extLst>
          </p:cNvPr>
          <p:cNvSpPr/>
          <p:nvPr/>
        </p:nvSpPr>
        <p:spPr>
          <a:xfrm rot="5400000">
            <a:off x="1346700" y="1126821"/>
            <a:ext cx="675000" cy="1991250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ый треугольник 64">
            <a:extLst>
              <a:ext uri="{FF2B5EF4-FFF2-40B4-BE49-F238E27FC236}">
                <a16:creationId xmlns:a16="http://schemas.microsoft.com/office/drawing/2014/main" id="{18AE97AF-D134-4683-AD9A-B088EBA4F588}"/>
              </a:ext>
            </a:extLst>
          </p:cNvPr>
          <p:cNvSpPr/>
          <p:nvPr/>
        </p:nvSpPr>
        <p:spPr>
          <a:xfrm rot="10800000">
            <a:off x="688463" y="2459946"/>
            <a:ext cx="179794" cy="17957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4A2B230-6BDD-4AFE-ADD5-43F1FA4DC997}"/>
              </a:ext>
            </a:extLst>
          </p:cNvPr>
          <p:cNvSpPr txBox="1"/>
          <p:nvPr/>
        </p:nvSpPr>
        <p:spPr>
          <a:xfrm>
            <a:off x="778359" y="186565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77" name="Прямоугольный треугольник 76">
            <a:extLst>
              <a:ext uri="{FF2B5EF4-FFF2-40B4-BE49-F238E27FC236}">
                <a16:creationId xmlns:a16="http://schemas.microsoft.com/office/drawing/2014/main" id="{1A4D6F01-CA6C-448E-A864-3FEBF8AED5E2}"/>
              </a:ext>
            </a:extLst>
          </p:cNvPr>
          <p:cNvSpPr/>
          <p:nvPr/>
        </p:nvSpPr>
        <p:spPr>
          <a:xfrm rot="16200000">
            <a:off x="3539063" y="1605058"/>
            <a:ext cx="179794" cy="17957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: скругленные верхние углы 77">
            <a:extLst>
              <a:ext uri="{FF2B5EF4-FFF2-40B4-BE49-F238E27FC236}">
                <a16:creationId xmlns:a16="http://schemas.microsoft.com/office/drawing/2014/main" id="{D069D942-FE95-47CD-BF82-BAA9CEFCB13A}"/>
              </a:ext>
            </a:extLst>
          </p:cNvPr>
          <p:cNvSpPr/>
          <p:nvPr/>
        </p:nvSpPr>
        <p:spPr>
          <a:xfrm rot="5400000">
            <a:off x="2819175" y="2499321"/>
            <a:ext cx="3780000" cy="1991250"/>
          </a:xfrm>
          <a:prstGeom prst="round2SameRect">
            <a:avLst>
              <a:gd name="adj1" fmla="val 11028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9" name="Прямоугольник: скругленные верхние углы 78">
            <a:extLst>
              <a:ext uri="{FF2B5EF4-FFF2-40B4-BE49-F238E27FC236}">
                <a16:creationId xmlns:a16="http://schemas.microsoft.com/office/drawing/2014/main" id="{54508553-B40F-4A71-8088-8A0D77FF6BF1}"/>
              </a:ext>
            </a:extLst>
          </p:cNvPr>
          <p:cNvSpPr/>
          <p:nvPr/>
        </p:nvSpPr>
        <p:spPr>
          <a:xfrm rot="5400000">
            <a:off x="4197300" y="1126821"/>
            <a:ext cx="675000" cy="1991250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0" name="Прямоугольный треугольник 79">
            <a:extLst>
              <a:ext uri="{FF2B5EF4-FFF2-40B4-BE49-F238E27FC236}">
                <a16:creationId xmlns:a16="http://schemas.microsoft.com/office/drawing/2014/main" id="{BFAD9169-F3F6-4D0D-8CBD-FD922695F977}"/>
              </a:ext>
            </a:extLst>
          </p:cNvPr>
          <p:cNvSpPr/>
          <p:nvPr/>
        </p:nvSpPr>
        <p:spPr>
          <a:xfrm rot="10800000">
            <a:off x="3539063" y="2459946"/>
            <a:ext cx="179794" cy="17957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AEEB458-4E05-43CD-863D-19ECB4F3F57B}"/>
              </a:ext>
            </a:extLst>
          </p:cNvPr>
          <p:cNvSpPr txBox="1"/>
          <p:nvPr/>
        </p:nvSpPr>
        <p:spPr>
          <a:xfrm>
            <a:off x="3691507" y="1850266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91" name="Прямоугольный треугольник 90">
            <a:extLst>
              <a:ext uri="{FF2B5EF4-FFF2-40B4-BE49-F238E27FC236}">
                <a16:creationId xmlns:a16="http://schemas.microsoft.com/office/drawing/2014/main" id="{A87551DC-54E6-4043-8B3B-DA6519F9E248}"/>
              </a:ext>
            </a:extLst>
          </p:cNvPr>
          <p:cNvSpPr/>
          <p:nvPr/>
        </p:nvSpPr>
        <p:spPr>
          <a:xfrm rot="16200000">
            <a:off x="6389663" y="1605058"/>
            <a:ext cx="179794" cy="17957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: скругленные верхние углы 91">
            <a:extLst>
              <a:ext uri="{FF2B5EF4-FFF2-40B4-BE49-F238E27FC236}">
                <a16:creationId xmlns:a16="http://schemas.microsoft.com/office/drawing/2014/main" id="{3472D09B-436D-4DD0-8FE4-259371CD6A18}"/>
              </a:ext>
            </a:extLst>
          </p:cNvPr>
          <p:cNvSpPr/>
          <p:nvPr/>
        </p:nvSpPr>
        <p:spPr>
          <a:xfrm rot="5400000">
            <a:off x="5669775" y="2499321"/>
            <a:ext cx="3780000" cy="1991250"/>
          </a:xfrm>
          <a:prstGeom prst="round2SameRect">
            <a:avLst>
              <a:gd name="adj1" fmla="val 11028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Прямоугольник: скругленные верхние углы 92">
            <a:extLst>
              <a:ext uri="{FF2B5EF4-FFF2-40B4-BE49-F238E27FC236}">
                <a16:creationId xmlns:a16="http://schemas.microsoft.com/office/drawing/2014/main" id="{0CBFE334-BB54-4EA7-8F58-C04D9E729171}"/>
              </a:ext>
            </a:extLst>
          </p:cNvPr>
          <p:cNvSpPr/>
          <p:nvPr/>
        </p:nvSpPr>
        <p:spPr>
          <a:xfrm rot="5400000">
            <a:off x="7047900" y="1126821"/>
            <a:ext cx="675000" cy="1991250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ый треугольник 93">
            <a:extLst>
              <a:ext uri="{FF2B5EF4-FFF2-40B4-BE49-F238E27FC236}">
                <a16:creationId xmlns:a16="http://schemas.microsoft.com/office/drawing/2014/main" id="{A8D418FF-245C-446C-9E70-3210F087CD61}"/>
              </a:ext>
            </a:extLst>
          </p:cNvPr>
          <p:cNvSpPr/>
          <p:nvPr/>
        </p:nvSpPr>
        <p:spPr>
          <a:xfrm rot="10800000">
            <a:off x="6389663" y="2459946"/>
            <a:ext cx="179794" cy="17957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D063532B-E587-4FF6-94CC-701DD09E82E4}"/>
              </a:ext>
            </a:extLst>
          </p:cNvPr>
          <p:cNvSpPr txBox="1"/>
          <p:nvPr/>
        </p:nvSpPr>
        <p:spPr>
          <a:xfrm>
            <a:off x="6537599" y="1831224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105" name="Прямоугольный треугольник 104">
            <a:extLst>
              <a:ext uri="{FF2B5EF4-FFF2-40B4-BE49-F238E27FC236}">
                <a16:creationId xmlns:a16="http://schemas.microsoft.com/office/drawing/2014/main" id="{DB434A6F-5ABA-4449-8CF3-34CA05285674}"/>
              </a:ext>
            </a:extLst>
          </p:cNvPr>
          <p:cNvSpPr/>
          <p:nvPr/>
        </p:nvSpPr>
        <p:spPr>
          <a:xfrm rot="16200000">
            <a:off x="9240263" y="1605058"/>
            <a:ext cx="179794" cy="17957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: скругленные верхние углы 105">
            <a:extLst>
              <a:ext uri="{FF2B5EF4-FFF2-40B4-BE49-F238E27FC236}">
                <a16:creationId xmlns:a16="http://schemas.microsoft.com/office/drawing/2014/main" id="{FCC9D946-BF0A-4EA6-9DE5-3B60188FD781}"/>
              </a:ext>
            </a:extLst>
          </p:cNvPr>
          <p:cNvSpPr/>
          <p:nvPr/>
        </p:nvSpPr>
        <p:spPr>
          <a:xfrm rot="5400000">
            <a:off x="8520375" y="2499321"/>
            <a:ext cx="3780000" cy="1991250"/>
          </a:xfrm>
          <a:prstGeom prst="round2SameRect">
            <a:avLst>
              <a:gd name="adj1" fmla="val 11028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рямоугольник: скругленные верхние углы 106">
            <a:extLst>
              <a:ext uri="{FF2B5EF4-FFF2-40B4-BE49-F238E27FC236}">
                <a16:creationId xmlns:a16="http://schemas.microsoft.com/office/drawing/2014/main" id="{93EE01CB-FB2E-4B35-9887-EF8B79A7C1FE}"/>
              </a:ext>
            </a:extLst>
          </p:cNvPr>
          <p:cNvSpPr/>
          <p:nvPr/>
        </p:nvSpPr>
        <p:spPr>
          <a:xfrm rot="5400000">
            <a:off x="9898500" y="1126821"/>
            <a:ext cx="675000" cy="1991250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ый треугольник 107">
            <a:extLst>
              <a:ext uri="{FF2B5EF4-FFF2-40B4-BE49-F238E27FC236}">
                <a16:creationId xmlns:a16="http://schemas.microsoft.com/office/drawing/2014/main" id="{3D7A62B7-749F-4BD7-B2A7-C2BF5E271416}"/>
              </a:ext>
            </a:extLst>
          </p:cNvPr>
          <p:cNvSpPr/>
          <p:nvPr/>
        </p:nvSpPr>
        <p:spPr>
          <a:xfrm rot="10800000">
            <a:off x="9240263" y="2459946"/>
            <a:ext cx="179794" cy="17957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F9AA9F49-2597-4B60-BF4A-3DD1B9D3F782}"/>
              </a:ext>
            </a:extLst>
          </p:cNvPr>
          <p:cNvSpPr txBox="1"/>
          <p:nvPr/>
        </p:nvSpPr>
        <p:spPr>
          <a:xfrm>
            <a:off x="9425714" y="1836305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122" name="Заголовок 3">
            <a:extLst>
              <a:ext uri="{FF2B5EF4-FFF2-40B4-BE49-F238E27FC236}">
                <a16:creationId xmlns:a16="http://schemas.microsoft.com/office/drawing/2014/main" id="{528687AF-E00B-4741-956A-B14BEB60A10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156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1"/>
                </a:solidFill>
              </a:rPr>
              <a:t>Эффекты 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13439" y="1962029"/>
            <a:ext cx="1230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УЧИТЕЛЬ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4261987" y="1921540"/>
            <a:ext cx="1230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ОО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7060681" y="1921540"/>
            <a:ext cx="1230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ММС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9889751" y="1921928"/>
            <a:ext cx="1230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МОУО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9024" y="2910170"/>
            <a:ext cx="16550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Тьюторское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сопровождение. Индивидуальный образовательный маршрут.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3844462" y="2910170"/>
            <a:ext cx="17294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Диагностика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профессиональ-ного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развития педагогов. Адресные меры поддержки.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6741422" y="2724721"/>
            <a:ext cx="154109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Оптимальная модель ММС. Актуальная программа методического сопровождения педагогов.</a:t>
            </a: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Научно-методическое сопровождение ММС.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9594432" y="2599042"/>
            <a:ext cx="15410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Комплексный анализ состояния методической работы в МО. Рекомендации и Дорожная карта трансформации ММС (на основе имеющихся ресурсов).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63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7A0CA7A-4EE2-4BA6-9754-19D208B7B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ЕДИНАЯ СИСТЕМА НАУЧНО-МЕТОДИЧЕСКОГО СОПРОВОЖДЕНИЯ ПЕДАГОГОВ И УПРАВЛЕНЧЕСКИХ КАДРОВ</a:t>
            </a: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6000" y="1764000"/>
            <a:ext cx="1026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16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00" y="369000"/>
            <a:ext cx="11700000" cy="620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95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7A0CA7A-4EE2-4BA6-9754-19D208B7B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ФЕДЕРАЛЬНЫЙ МЕТОДИЧЕСКИЙ ЦЕНТР АКАДЕМИИ МИНПРОСВЕЩЕНИЯ РОССИИ</a:t>
            </a:r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1702555"/>
            <a:ext cx="9116494" cy="42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99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4A7D675-F4B8-4D3B-A60E-AC44DABEA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ФЕДЕРАЛЬНЫЙ МЕТОДИЧЕСКИЙ ЦЕНТР (ФМЦ)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2E244AEF-393E-43E1-80C9-FDE1EC0C7F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6000" y="1955769"/>
            <a:ext cx="11163102" cy="809625"/>
          </a:xfrm>
        </p:spPr>
        <p:txBody>
          <a:bodyPr>
            <a:normAutofit/>
          </a:bodyPr>
          <a:lstStyle/>
          <a:p>
            <a:r>
              <a:rPr lang="ru-RU" sz="2400" dirty="0"/>
              <a:t>ФМЦ – структурное подразделение Академии </a:t>
            </a:r>
            <a:r>
              <a:rPr lang="ru-RU" sz="2400" dirty="0" err="1"/>
              <a:t>Минпросвещения</a:t>
            </a:r>
            <a:r>
              <a:rPr lang="ru-RU" sz="2400" dirty="0"/>
              <a:t> России (координатор методической работы) 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B22EF69C-B091-4F63-8D7E-802784683F10}"/>
              </a:ext>
            </a:extLst>
          </p:cNvPr>
          <p:cNvSpPr txBox="1">
            <a:spLocks/>
          </p:cNvSpPr>
          <p:nvPr/>
        </p:nvSpPr>
        <p:spPr>
          <a:xfrm>
            <a:off x="1367847" y="3474000"/>
            <a:ext cx="4275000" cy="720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dirty="0"/>
              <a:t>выработка единых подходов к научно-методическому сопровождению педагогических работников и создание единой системы адресного научно-методического сопровождения педагогов и управленческих кадров.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F692863-74EF-495F-96F2-4711A52BEC6C}"/>
              </a:ext>
            </a:extLst>
          </p:cNvPr>
          <p:cNvSpPr/>
          <p:nvPr/>
        </p:nvSpPr>
        <p:spPr>
          <a:xfrm>
            <a:off x="1367847" y="3093271"/>
            <a:ext cx="8089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Цель:</a:t>
            </a:r>
            <a:endParaRPr lang="ru-RU" sz="2000" b="1" dirty="0"/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id="{30E64F54-0212-4E1C-9F1C-386722F10D33}"/>
              </a:ext>
            </a:extLst>
          </p:cNvPr>
          <p:cNvSpPr txBox="1">
            <a:spLocks/>
          </p:cNvSpPr>
          <p:nvPr/>
        </p:nvSpPr>
        <p:spPr>
          <a:xfrm>
            <a:off x="1358388" y="4773811"/>
            <a:ext cx="9012612" cy="1355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100" dirty="0" smtClean="0"/>
              <a:t>разрабатывает </a:t>
            </a:r>
            <a:r>
              <a:rPr lang="ru-RU" sz="1100" dirty="0"/>
              <a:t>типовые документы для организации методической работы; </a:t>
            </a:r>
            <a:endParaRPr lang="ru-RU" sz="1100" dirty="0" smtClean="0"/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100" dirty="0" smtClean="0"/>
              <a:t>составляет </a:t>
            </a:r>
            <a:r>
              <a:rPr lang="ru-RU" sz="1100" dirty="0"/>
              <a:t>методические кейсы (технологические карты) по актуальным вопросам содержания общего образования; </a:t>
            </a:r>
            <a:endParaRPr lang="ru-RU" sz="1100" dirty="0" smtClean="0"/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100" dirty="0" smtClean="0"/>
              <a:t>изучает </a:t>
            </a:r>
            <a:r>
              <a:rPr lang="ru-RU" sz="1100" dirty="0"/>
              <a:t>и тиражирует лучшие практики; </a:t>
            </a:r>
            <a:endParaRPr lang="ru-RU" sz="1100" dirty="0" smtClean="0"/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100" dirty="0" smtClean="0"/>
              <a:t>проводит </a:t>
            </a:r>
            <a:r>
              <a:rPr lang="ru-RU" sz="1100" dirty="0"/>
              <a:t>мониторинги профессиональных дефицитов педагогических работников; </a:t>
            </a:r>
            <a:endParaRPr lang="ru-RU" sz="1100" dirty="0" smtClean="0"/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100" dirty="0" smtClean="0"/>
              <a:t>разрабатывает </a:t>
            </a:r>
            <a:r>
              <a:rPr lang="ru-RU" sz="1100" dirty="0"/>
              <a:t>и реализует программы ДПО для методистов; </a:t>
            </a:r>
            <a:endParaRPr lang="ru-RU" sz="1100" dirty="0" smtClean="0"/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100" dirty="0" smtClean="0"/>
              <a:t>организует </a:t>
            </a:r>
            <a:r>
              <a:rPr lang="ru-RU" sz="1100" dirty="0"/>
              <a:t>тренинги, мастерские, мастер-классы, летние школы, </a:t>
            </a:r>
            <a:r>
              <a:rPr lang="ru-RU" sz="1100" dirty="0" err="1"/>
              <a:t>вебинары</a:t>
            </a:r>
            <a:r>
              <a:rPr lang="ru-RU" sz="1100" dirty="0"/>
              <a:t>, совещания, консультации для сотрудников методических служб; </a:t>
            </a:r>
            <a:endParaRPr lang="ru-RU" sz="1100" dirty="0" smtClean="0"/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100" dirty="0" smtClean="0"/>
              <a:t>осуществляет </a:t>
            </a:r>
            <a:r>
              <a:rPr lang="ru-RU" sz="1100" dirty="0"/>
              <a:t>методологическое и методическое сопровождение решения приоритетных национальных задач.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036F37B-81D5-445D-B679-997226FA36D7}"/>
              </a:ext>
            </a:extLst>
          </p:cNvPr>
          <p:cNvSpPr/>
          <p:nvPr/>
        </p:nvSpPr>
        <p:spPr>
          <a:xfrm>
            <a:off x="1358388" y="4393083"/>
            <a:ext cx="10486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Задачи:</a:t>
            </a:r>
            <a:endParaRPr lang="ru-RU" sz="2000" b="1" dirty="0"/>
          </a:p>
        </p:txBody>
      </p:sp>
      <p:sp>
        <p:nvSpPr>
          <p:cNvPr id="13" name="Текст 6">
            <a:extLst>
              <a:ext uri="{FF2B5EF4-FFF2-40B4-BE49-F238E27FC236}">
                <a16:creationId xmlns:a16="http://schemas.microsoft.com/office/drawing/2014/main" id="{A6164526-3D5B-4F84-9A37-5608AB882231}"/>
              </a:ext>
            </a:extLst>
          </p:cNvPr>
          <p:cNvSpPr txBox="1">
            <a:spLocks/>
          </p:cNvSpPr>
          <p:nvPr/>
        </p:nvSpPr>
        <p:spPr>
          <a:xfrm>
            <a:off x="7323561" y="3474000"/>
            <a:ext cx="4275000" cy="720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600" dirty="0"/>
              <a:t>координатором региональной сети ЦНППМ в части методической работы; </a:t>
            </a:r>
            <a:endParaRPr lang="ru-RU" sz="1600" dirty="0" smtClean="0"/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600" dirty="0" smtClean="0"/>
              <a:t>«</a:t>
            </a:r>
            <a:r>
              <a:rPr lang="ru-RU" sz="1600" dirty="0"/>
              <a:t>точкой входа» для региональных и муниципальных методических служб.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857A6BE-4D6A-4125-BAD5-A540AA7A6015}"/>
              </a:ext>
            </a:extLst>
          </p:cNvPr>
          <p:cNvSpPr/>
          <p:nvPr/>
        </p:nvSpPr>
        <p:spPr>
          <a:xfrm>
            <a:off x="7323561" y="3093271"/>
            <a:ext cx="19648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Центр является:</a:t>
            </a:r>
            <a:endParaRPr lang="ru-RU" sz="2000" b="1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1E6F8F9-5168-4867-81CB-52608A3B7298}"/>
              </a:ext>
            </a:extLst>
          </p:cNvPr>
          <p:cNvSpPr/>
          <p:nvPr/>
        </p:nvSpPr>
        <p:spPr>
          <a:xfrm>
            <a:off x="759195" y="3204691"/>
            <a:ext cx="599193" cy="5991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AF52B34-427F-4D02-983F-572CA6CBA231}"/>
              </a:ext>
            </a:extLst>
          </p:cNvPr>
          <p:cNvSpPr/>
          <p:nvPr/>
        </p:nvSpPr>
        <p:spPr>
          <a:xfrm>
            <a:off x="759194" y="4464194"/>
            <a:ext cx="599193" cy="5991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3D2B070-A54F-44DC-8F15-D4863C3FC6DB}"/>
              </a:ext>
            </a:extLst>
          </p:cNvPr>
          <p:cNvSpPr/>
          <p:nvPr/>
        </p:nvSpPr>
        <p:spPr>
          <a:xfrm>
            <a:off x="6724368" y="3204691"/>
            <a:ext cx="599193" cy="5991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61303AF-E231-4C80-86A4-C91526FEE5D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788790" y="4489803"/>
            <a:ext cx="540000" cy="540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5597140-CFAE-4B86-9E57-1590FFDF015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788790" y="3245909"/>
            <a:ext cx="540000" cy="54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7EF8178-D5C4-46B8-BD09-58078C81106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/>
        </p:blipFill>
        <p:spPr>
          <a:xfrm>
            <a:off x="6753963" y="3234287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96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7A0CA7A-4EE2-4BA6-9754-19D208B7B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000" y="365125"/>
            <a:ext cx="10117800" cy="1325563"/>
          </a:xfrm>
        </p:spPr>
        <p:txBody>
          <a:bodyPr>
            <a:normAutofit/>
          </a:bodyPr>
          <a:lstStyle/>
          <a:p>
            <a:r>
              <a:rPr lang="ru-RU" sz="2800" dirty="0"/>
              <a:t>РЕГИОНАЛЬНАЯ МЕТОДИЧЕСКАЯ СЛУЖБА</a:t>
            </a:r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1000" y="1452562"/>
            <a:ext cx="9225000" cy="463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7A0CA7A-4EE2-4BA6-9754-19D208B7B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000" y="351844"/>
            <a:ext cx="10117800" cy="85887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МОДЕЛЬ РЕГИОНАЛЬНОЙ МЕТОДИЧЕСКОЙ СЛУЖБЫ</a:t>
            </a:r>
            <a:endParaRPr lang="ru-RU" sz="3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00" y="1629000"/>
            <a:ext cx="1323975" cy="647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00" y="3429000"/>
            <a:ext cx="1295400" cy="5619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1000" y="1404000"/>
            <a:ext cx="486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6666"/>
                </a:solidFill>
              </a:rPr>
              <a:t>Создание единого образовательного пространства </a:t>
            </a:r>
            <a:r>
              <a:rPr lang="ru-RU" sz="1600" dirty="0" smtClean="0">
                <a:solidFill>
                  <a:srgbClr val="006666"/>
                </a:solidFill>
              </a:rPr>
              <a:t>непрерывного профессионального развития педагогов и управленцев</a:t>
            </a:r>
            <a:r>
              <a:rPr lang="ru-RU" sz="1600" b="1" dirty="0" smtClean="0">
                <a:solidFill>
                  <a:srgbClr val="006666"/>
                </a:solidFill>
              </a:rPr>
              <a:t> для повышения образовательных результатов обучающихся РД</a:t>
            </a:r>
            <a:endParaRPr lang="ru-RU" sz="1600" b="1" dirty="0">
              <a:solidFill>
                <a:srgbClr val="0066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0400" y="3114000"/>
            <a:ext cx="488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6666"/>
                </a:solidFill>
              </a:rPr>
              <a:t>Развитие профессиональных компетенций педагогов и управленцев.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6666"/>
                </a:solidFill>
              </a:rPr>
              <a:t>Совершенствование уровня и качества методической подготовки.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6666"/>
                </a:solidFill>
              </a:rPr>
              <a:t>Выявление и распространение лучших педагогических практик.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6666"/>
                </a:solidFill>
              </a:rPr>
              <a:t>Формирование высокоэффективного профессионального сообщества педагогов и управленцев.</a:t>
            </a:r>
            <a:endParaRPr lang="ru-RU" sz="1600" dirty="0">
              <a:solidFill>
                <a:srgbClr val="006666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1000" y="1764000"/>
            <a:ext cx="3028950" cy="3086100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6861000" y="1404000"/>
            <a:ext cx="0" cy="3780000"/>
          </a:xfrm>
          <a:prstGeom prst="line">
            <a:avLst/>
          </a:prstGeom>
          <a:ln w="57150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31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6000" y="504000"/>
            <a:ext cx="1089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3762AF"/>
                </a:solidFill>
              </a:rPr>
              <a:t>МЕТОДИЧЕСКАЯ </a:t>
            </a:r>
            <a:r>
              <a:rPr lang="ru-RU" sz="2400" dirty="0">
                <a:solidFill>
                  <a:srgbClr val="3762AF"/>
                </a:solidFill>
              </a:rPr>
              <a:t>ПОДДЕРЖКА ПЕДАГОГОВ И ШКОЛЬНЫХ КОМАНД ВО ВНЕДРЕНИИ И РЕАЛИЗАЦИИ ЭФФЕКТИВНЫХ ОБРАЗОВАТЕЛЬНЫХ ТЕХНОЛОГИЙ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1000" y="1629000"/>
            <a:ext cx="10754999" cy="449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5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1000" y="639000"/>
            <a:ext cx="1116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УПРАВЛЕНЧЕСКИЕ РЕШЕНИЯ ПО СОВЕРШЕНСТВОВАНИЮ И РАЗВИТИЮ СИСТЕМЫ ПК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000" y="1764000"/>
            <a:ext cx="10313271" cy="359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12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38E0B3B7-18BA-4A14-B78F-60623BFA06C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rgbClr val="002060"/>
                </a:solidFill>
              </a:rPr>
              <a:t>КЛЮЧЕВЫЕ ПРОЦЕССЫ ЕДИНОЙ ФЕДЕРАЛЬНОЙ СИСТЕМЫ НАУЧНО-МЕТОДИЧЕСКОГО СОПРОВОЖДЕНИЯ ПЕДАГОГИЧЕСКИХ РАБОТНИКОВ И УПРАВЛЕНЧЕСКИХ КАДРОВ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71F8796-DCBE-449D-9B85-6DA3EE42C5E6}"/>
              </a:ext>
            </a:extLst>
          </p:cNvPr>
          <p:cNvGrpSpPr/>
          <p:nvPr/>
        </p:nvGrpSpPr>
        <p:grpSpPr>
          <a:xfrm>
            <a:off x="475072" y="2744167"/>
            <a:ext cx="2431547" cy="2722500"/>
            <a:chOff x="511199" y="3429000"/>
            <a:chExt cx="2431547" cy="27225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9204A8B8-EBDE-4FCC-9016-A525A8438483}"/>
                </a:ext>
              </a:extLst>
            </p:cNvPr>
            <p:cNvSpPr/>
            <p:nvPr/>
          </p:nvSpPr>
          <p:spPr>
            <a:xfrm>
              <a:off x="511199" y="3429000"/>
              <a:ext cx="2430000" cy="495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8E6117B5-C46A-4426-BE6A-5DD21D480BBC}"/>
                </a:ext>
              </a:extLst>
            </p:cNvPr>
            <p:cNvSpPr/>
            <p:nvPr/>
          </p:nvSpPr>
          <p:spPr>
            <a:xfrm>
              <a:off x="512746" y="3924000"/>
              <a:ext cx="2430000" cy="8325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3F3CEBBD-A643-4ED3-8B67-1CD1AF5768BD}"/>
                </a:ext>
              </a:extLst>
            </p:cNvPr>
            <p:cNvSpPr/>
            <p:nvPr/>
          </p:nvSpPr>
          <p:spPr>
            <a:xfrm>
              <a:off x="511932" y="4756500"/>
              <a:ext cx="2430000" cy="1395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F00B39C2-239C-4520-B8CF-E262AD5B763B}"/>
              </a:ext>
            </a:extLst>
          </p:cNvPr>
          <p:cNvGrpSpPr/>
          <p:nvPr/>
        </p:nvGrpSpPr>
        <p:grpSpPr>
          <a:xfrm>
            <a:off x="3182053" y="2288514"/>
            <a:ext cx="3040278" cy="3174228"/>
            <a:chOff x="3436251" y="2214000"/>
            <a:chExt cx="2433254" cy="32175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E356060C-2766-4127-AEB4-EBDD31D2000E}"/>
                </a:ext>
              </a:extLst>
            </p:cNvPr>
            <p:cNvSpPr/>
            <p:nvPr/>
          </p:nvSpPr>
          <p:spPr>
            <a:xfrm>
              <a:off x="3439505" y="2214000"/>
              <a:ext cx="2430000" cy="495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D71C20AD-1B62-4A34-8E7B-BD5673AED1E0}"/>
                </a:ext>
              </a:extLst>
            </p:cNvPr>
            <p:cNvSpPr/>
            <p:nvPr/>
          </p:nvSpPr>
          <p:spPr>
            <a:xfrm>
              <a:off x="3436251" y="2709000"/>
              <a:ext cx="2430000" cy="8325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FCDD8350-BE82-4D9C-B2CF-AADC1B97C2FA}"/>
                </a:ext>
              </a:extLst>
            </p:cNvPr>
            <p:cNvSpPr/>
            <p:nvPr/>
          </p:nvSpPr>
          <p:spPr>
            <a:xfrm>
              <a:off x="3436932" y="3541500"/>
              <a:ext cx="2430000" cy="189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71E12948-9367-4533-9CE3-DD3DFEEE1FED}"/>
              </a:ext>
            </a:extLst>
          </p:cNvPr>
          <p:cNvGrpSpPr/>
          <p:nvPr/>
        </p:nvGrpSpPr>
        <p:grpSpPr>
          <a:xfrm>
            <a:off x="6527597" y="1765717"/>
            <a:ext cx="2430752" cy="3712500"/>
            <a:chOff x="6353248" y="1719000"/>
            <a:chExt cx="2430752" cy="37125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B76EDBAA-02A9-48C8-BB45-0D46EF9CACA5}"/>
                </a:ext>
              </a:extLst>
            </p:cNvPr>
            <p:cNvSpPr/>
            <p:nvPr/>
          </p:nvSpPr>
          <p:spPr>
            <a:xfrm>
              <a:off x="6354000" y="1719000"/>
              <a:ext cx="2430000" cy="495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D704E4B2-CDED-404C-B3C5-5A1A559E860C}"/>
                </a:ext>
              </a:extLst>
            </p:cNvPr>
            <p:cNvSpPr/>
            <p:nvPr/>
          </p:nvSpPr>
          <p:spPr>
            <a:xfrm>
              <a:off x="6353248" y="2214000"/>
              <a:ext cx="2430000" cy="8325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3A70199A-75C8-4FDD-BE00-BCE31D46FFA3}"/>
                </a:ext>
              </a:extLst>
            </p:cNvPr>
            <p:cNvSpPr/>
            <p:nvPr/>
          </p:nvSpPr>
          <p:spPr>
            <a:xfrm>
              <a:off x="6354000" y="3046500"/>
              <a:ext cx="2430000" cy="2385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60E3CE70-2AC8-4E19-92A3-2289BF359C87}"/>
              </a:ext>
            </a:extLst>
          </p:cNvPr>
          <p:cNvGrpSpPr/>
          <p:nvPr/>
        </p:nvGrpSpPr>
        <p:grpSpPr>
          <a:xfrm>
            <a:off x="9252796" y="1269799"/>
            <a:ext cx="2431150" cy="4207500"/>
            <a:chOff x="9290450" y="1224000"/>
            <a:chExt cx="2431150" cy="42075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238774A2-A61B-4464-A556-73F08E1D98A2}"/>
                </a:ext>
              </a:extLst>
            </p:cNvPr>
            <p:cNvSpPr/>
            <p:nvPr/>
          </p:nvSpPr>
          <p:spPr>
            <a:xfrm>
              <a:off x="9291600" y="1224000"/>
              <a:ext cx="2430000" cy="495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7AB8D411-9F8E-49DF-8F64-CD5F02D3ACAC}"/>
                </a:ext>
              </a:extLst>
            </p:cNvPr>
            <p:cNvSpPr/>
            <p:nvPr/>
          </p:nvSpPr>
          <p:spPr>
            <a:xfrm>
              <a:off x="9290450" y="1719000"/>
              <a:ext cx="2430000" cy="8325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44F1D62F-F8F8-4456-BB38-64558679F30C}"/>
                </a:ext>
              </a:extLst>
            </p:cNvPr>
            <p:cNvSpPr/>
            <p:nvPr/>
          </p:nvSpPr>
          <p:spPr>
            <a:xfrm>
              <a:off x="9290450" y="2551500"/>
              <a:ext cx="2430000" cy="288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838200" y="1441750"/>
            <a:ext cx="4874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B0F0"/>
                </a:solidFill>
              </a:rPr>
              <a:t>РАЗВИТИЕ ПРОФЕССИОНАЛЬНОГО МАСТЕРСТВА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9814" y="2806892"/>
            <a:ext cx="2199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ФОРМАЛЬНЫЙ ТРЕК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3881" y="3345765"/>
            <a:ext cx="2146202" cy="1926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sz="1200" dirty="0" smtClean="0"/>
              <a:t>Реализация адресных ДПП </a:t>
            </a:r>
          </a:p>
          <a:p>
            <a:pPr>
              <a:lnSpc>
                <a:spcPts val="1300"/>
              </a:lnSpc>
            </a:pPr>
            <a:r>
              <a:rPr lang="ru-RU" sz="1200" dirty="0" smtClean="0"/>
              <a:t>по </a:t>
            </a:r>
            <a:r>
              <a:rPr lang="ru-RU" sz="1200" dirty="0"/>
              <a:t>результатам </a:t>
            </a:r>
            <a:r>
              <a:rPr lang="ru-RU" sz="1200" dirty="0" smtClean="0"/>
              <a:t>диагностики </a:t>
            </a:r>
            <a:r>
              <a:rPr lang="ru-RU" sz="1200" dirty="0"/>
              <a:t>и </a:t>
            </a:r>
            <a:endParaRPr lang="ru-RU" sz="1200" dirty="0" smtClean="0"/>
          </a:p>
          <a:p>
            <a:pPr>
              <a:lnSpc>
                <a:spcPts val="1300"/>
              </a:lnSpc>
            </a:pPr>
            <a:r>
              <a:rPr lang="ru-RU" sz="1200" dirty="0" smtClean="0"/>
              <a:t>системного </a:t>
            </a:r>
            <a:r>
              <a:rPr lang="ru-RU" sz="1200" dirty="0"/>
              <a:t>анализа </a:t>
            </a:r>
            <a:endParaRPr lang="ru-RU" sz="1200" dirty="0" smtClean="0"/>
          </a:p>
          <a:p>
            <a:pPr>
              <a:lnSpc>
                <a:spcPts val="1300"/>
              </a:lnSpc>
            </a:pPr>
            <a:r>
              <a:rPr lang="ru-RU" sz="1200" dirty="0" smtClean="0"/>
              <a:t>образовательного запроса.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sz="1200" dirty="0"/>
              <a:t>Реализация </a:t>
            </a:r>
            <a:r>
              <a:rPr lang="ru-RU" sz="1200" dirty="0" smtClean="0"/>
              <a:t>практических</a:t>
            </a:r>
          </a:p>
          <a:p>
            <a:pPr>
              <a:lnSpc>
                <a:spcPts val="1300"/>
              </a:lnSpc>
            </a:pPr>
            <a:r>
              <a:rPr lang="ru-RU" sz="1200" dirty="0" smtClean="0"/>
              <a:t>модулей </a:t>
            </a:r>
            <a:r>
              <a:rPr lang="ru-RU" sz="1200" dirty="0"/>
              <a:t>ДПП на базе </a:t>
            </a:r>
            <a:r>
              <a:rPr lang="ru-RU" sz="1200" dirty="0" err="1"/>
              <a:t>стажировочных</a:t>
            </a:r>
            <a:r>
              <a:rPr lang="ru-RU" sz="1200" dirty="0"/>
              <a:t> площадок, в </a:t>
            </a:r>
            <a:r>
              <a:rPr lang="ru-RU" sz="1200" dirty="0" err="1"/>
              <a:t>т.ч</a:t>
            </a:r>
            <a:r>
              <a:rPr lang="ru-RU" sz="1200" dirty="0"/>
              <a:t>. на базе инфраструктуры НП «Образование</a:t>
            </a:r>
            <a:r>
              <a:rPr lang="ru-RU" sz="1200" dirty="0" smtClean="0"/>
              <a:t>».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sz="1200" dirty="0"/>
              <a:t>Реализация ДПП в </a:t>
            </a:r>
            <a:r>
              <a:rPr lang="ru-RU" sz="1200" dirty="0" smtClean="0"/>
              <a:t>сетевой</a:t>
            </a:r>
          </a:p>
          <a:p>
            <a:pPr>
              <a:lnSpc>
                <a:spcPts val="1300"/>
              </a:lnSpc>
            </a:pPr>
            <a:r>
              <a:rPr lang="ru-RU" sz="1200" dirty="0" smtClean="0"/>
              <a:t>форме.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75534" y="2288514"/>
            <a:ext cx="2665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МЕТОДИЧЕСКАЯ СЛУЖБА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169119" y="2887707"/>
            <a:ext cx="296618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Сопровождение персональных траекторий профессионального развития </a:t>
            </a:r>
            <a:r>
              <a:rPr lang="ru-RU" sz="1100" dirty="0" smtClean="0"/>
              <a:t>педагогов.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/>
              <a:t>Мониторинг </a:t>
            </a:r>
            <a:r>
              <a:rPr lang="ru-RU" sz="1100" dirty="0"/>
              <a:t>и оценка использования эффективных форм на </a:t>
            </a:r>
            <a:r>
              <a:rPr lang="ru-RU" sz="1100" dirty="0" smtClean="0"/>
              <a:t>практике.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/>
              <a:t>Изучение </a:t>
            </a:r>
            <a:r>
              <a:rPr lang="ru-RU" sz="1100" dirty="0"/>
              <a:t>запросов, методическое сопровождение и оказание практической помощи педагогическим </a:t>
            </a:r>
            <a:r>
              <a:rPr lang="ru-RU" sz="1100" dirty="0" smtClean="0"/>
              <a:t>работникам.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/>
              <a:t>Стимулирование </a:t>
            </a:r>
            <a:r>
              <a:rPr lang="ru-RU" sz="1100" dirty="0"/>
              <a:t>участия педагогических работников в </a:t>
            </a:r>
            <a:r>
              <a:rPr lang="ru-RU" sz="1100" dirty="0" smtClean="0"/>
              <a:t>деятельности. </a:t>
            </a:r>
            <a:r>
              <a:rPr lang="ru-RU" sz="1100" dirty="0"/>
              <a:t>профессиональных ассоциаций </a:t>
            </a:r>
            <a:endParaRPr lang="ru-RU" sz="11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/>
              <a:t>Организация </a:t>
            </a:r>
            <a:r>
              <a:rPr lang="ru-RU" sz="1100" dirty="0"/>
              <a:t>взаимодействия и </a:t>
            </a:r>
            <a:r>
              <a:rPr lang="ru-RU" sz="1100" dirty="0" err="1" smtClean="0"/>
              <a:t>взаимообучения</a:t>
            </a:r>
            <a:r>
              <a:rPr lang="ru-RU" sz="1100" dirty="0" smtClean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/>
              <a:t>Помощь </a:t>
            </a:r>
            <a:r>
              <a:rPr lang="ru-RU" sz="1100" dirty="0"/>
              <a:t>педагогам в обобщении и презентации своего опыта </a:t>
            </a:r>
            <a:r>
              <a:rPr lang="ru-RU" sz="1100" dirty="0" smtClean="0"/>
              <a:t>работы. </a:t>
            </a:r>
            <a:endParaRPr lang="ru-RU" sz="11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524797" y="1776701"/>
            <a:ext cx="2450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НЕФОРМАЛЬНЫЙ ТРЕК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563300" y="2288631"/>
            <a:ext cx="23487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Организационно-</a:t>
            </a:r>
            <a:r>
              <a:rPr lang="ru-RU" sz="1200" dirty="0" err="1" smtClean="0"/>
              <a:t>методичес</a:t>
            </a:r>
            <a:r>
              <a:rPr lang="ru-RU" sz="1200" dirty="0" smtClean="0"/>
              <a:t>-кое </a:t>
            </a:r>
            <a:r>
              <a:rPr lang="ru-RU" sz="1200" dirty="0"/>
              <a:t>сопровождение профессиональных </a:t>
            </a:r>
            <a:r>
              <a:rPr lang="ru-RU" sz="1200" dirty="0" smtClean="0"/>
              <a:t>конкурсов.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Организационно-методическое </a:t>
            </a:r>
            <a:r>
              <a:rPr lang="ru-RU" sz="1200" dirty="0"/>
              <a:t>сопровождение профессиональных сообществ (ассоциаций, клубов</a:t>
            </a:r>
            <a:r>
              <a:rPr lang="ru-RU" sz="1200" dirty="0" smtClean="0"/>
              <a:t>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Внедрение </a:t>
            </a:r>
            <a:r>
              <a:rPr lang="ru-RU" sz="1200" dirty="0"/>
              <a:t>целевой модели педагогического </a:t>
            </a:r>
            <a:r>
              <a:rPr lang="ru-RU" sz="1200" dirty="0" smtClean="0"/>
              <a:t>наставничества.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Внедрение </a:t>
            </a:r>
            <a:r>
              <a:rPr lang="ru-RU" sz="1200" dirty="0"/>
              <a:t>системы </a:t>
            </a:r>
            <a:r>
              <a:rPr lang="ru-RU" sz="1200" dirty="0" err="1" smtClean="0"/>
              <a:t>менторства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9345441" y="1226307"/>
            <a:ext cx="23744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ОЦЕНКА КОМПЕТЕНЦИЙ </a:t>
            </a:r>
            <a:endParaRPr lang="ru-RU" sz="1600" dirty="0" smtClean="0">
              <a:solidFill>
                <a:schemeClr val="bg1"/>
              </a:solidFill>
            </a:endParaRP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И </a:t>
            </a:r>
            <a:r>
              <a:rPr lang="ru-RU" sz="1600" dirty="0">
                <a:solidFill>
                  <a:schemeClr val="bg1"/>
                </a:solidFill>
              </a:rPr>
              <a:t>МАРШРУТИЗАЦИЯ 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269530" y="1838910"/>
            <a:ext cx="24132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Формирование регионального методического актива – пула региональных методистов (</a:t>
            </a:r>
            <a:r>
              <a:rPr lang="ru-RU" sz="1200" dirty="0" err="1"/>
              <a:t>тьюторов</a:t>
            </a:r>
            <a:r>
              <a:rPr lang="ru-RU" sz="1200" dirty="0"/>
              <a:t>) – для сопровождения индивидуальных образовательных </a:t>
            </a:r>
            <a:r>
              <a:rPr lang="ru-RU" sz="1200" dirty="0" smtClean="0"/>
              <a:t>маршрутов.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Проведение </a:t>
            </a:r>
            <a:r>
              <a:rPr lang="ru-RU" sz="1200" dirty="0"/>
              <a:t>диагностики профессиональных компетенций и выявление педагогических и управленческих </a:t>
            </a:r>
            <a:r>
              <a:rPr lang="ru-RU" sz="1200" dirty="0" smtClean="0"/>
              <a:t>дефицитов.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Проектирование </a:t>
            </a:r>
            <a:r>
              <a:rPr lang="ru-RU" sz="1200" dirty="0"/>
              <a:t>индивидуальных образовательных маршрутов развития профессионального мастерства на основе результатов </a:t>
            </a:r>
            <a:r>
              <a:rPr lang="ru-RU" sz="1200" dirty="0" smtClean="0"/>
              <a:t>диагностики.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69245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975</Words>
  <Application>Microsoft Office PowerPoint</Application>
  <PresentationFormat>Широкоэкранный</PresentationFormat>
  <Paragraphs>114</Paragraphs>
  <Slides>20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Franklin Gothic Medium</vt:lpstr>
      <vt:lpstr>Times New Roman</vt:lpstr>
      <vt:lpstr>Wingdings</vt:lpstr>
      <vt:lpstr>Тема Office</vt:lpstr>
      <vt:lpstr>Диаграмма Microsoft Excel</vt:lpstr>
      <vt:lpstr>Организационная структура  методической службы муниципалитета  в условиях трансформации методической работы</vt:lpstr>
      <vt:lpstr>ЕДИНАЯ СИСТЕМА НАУЧНО-МЕТОДИЧЕСКОГО СОПРОВОЖДЕНИЯ ПЕДАГОГОВ И УПРАВЛЕНЧЕСКИХ КАДРОВ</vt:lpstr>
      <vt:lpstr>ФЕДЕРАЛЬНЫЙ МЕТОДИЧЕСКИЙ ЦЕНТР АКАДЕМИИ МИНПРОСВЕЩЕНИЯ РОССИИ</vt:lpstr>
      <vt:lpstr>ФЕДЕРАЛЬНЫЙ МЕТОДИЧЕСКИЙ ЦЕНТР (ФМЦ)</vt:lpstr>
      <vt:lpstr>РЕГИОНАЛЬНАЯ МЕТОДИЧЕСКАЯ СЛУЖБА</vt:lpstr>
      <vt:lpstr>МОДЕЛЬ РЕГИОНАЛЬНОЙ МЕТОДИЧЕСКОЙ СЛУЖБЫ</vt:lpstr>
      <vt:lpstr>Презентация PowerPoint</vt:lpstr>
      <vt:lpstr>Презентация PowerPoint</vt:lpstr>
      <vt:lpstr>Презентация PowerPoint</vt:lpstr>
      <vt:lpstr>Современная ситуация. Проблемы.</vt:lpstr>
      <vt:lpstr>Современная ситуация. Организационно-правовые формы</vt:lpstr>
      <vt:lpstr>  </vt:lpstr>
      <vt:lpstr> описание ситуации «как есть» </vt:lpstr>
      <vt:lpstr>Проблемы ММС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Кычкина Антонина Анатольевна</cp:lastModifiedBy>
  <cp:revision>51</cp:revision>
  <dcterms:created xsi:type="dcterms:W3CDTF">2020-07-28T16:28:32Z</dcterms:created>
  <dcterms:modified xsi:type="dcterms:W3CDTF">2022-11-08T05:44:56Z</dcterms:modified>
</cp:coreProperties>
</file>